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0" r:id="rId5"/>
    <p:sldId id="357" r:id="rId6"/>
    <p:sldId id="396" r:id="rId7"/>
    <p:sldId id="376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84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99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7" r:id="rId36"/>
    <p:sldId id="284" r:id="rId37"/>
    <p:sldId id="395" r:id="rId38"/>
    <p:sldId id="285" r:id="rId39"/>
    <p:sldId id="286" r:id="rId40"/>
    <p:sldId id="348" r:id="rId41"/>
    <p:sldId id="287" r:id="rId42"/>
    <p:sldId id="307" r:id="rId43"/>
    <p:sldId id="312" r:id="rId44"/>
    <p:sldId id="308" r:id="rId45"/>
    <p:sldId id="311" r:id="rId46"/>
    <p:sldId id="309" r:id="rId47"/>
    <p:sldId id="310" r:id="rId48"/>
    <p:sldId id="288" r:id="rId49"/>
    <p:sldId id="289" r:id="rId50"/>
    <p:sldId id="290" r:id="rId51"/>
    <p:sldId id="291" r:id="rId52"/>
    <p:sldId id="292" r:id="rId53"/>
    <p:sldId id="293" r:id="rId54"/>
    <p:sldId id="294" r:id="rId55"/>
    <p:sldId id="295" r:id="rId56"/>
    <p:sldId id="296" r:id="rId57"/>
    <p:sldId id="297" r:id="rId58"/>
    <p:sldId id="298" r:id="rId59"/>
    <p:sldId id="378" r:id="rId60"/>
    <p:sldId id="379" r:id="rId61"/>
    <p:sldId id="380" r:id="rId62"/>
    <p:sldId id="381" r:id="rId63"/>
    <p:sldId id="382" r:id="rId64"/>
    <p:sldId id="383" r:id="rId65"/>
    <p:sldId id="313" r:id="rId66"/>
    <p:sldId id="299" r:id="rId67"/>
    <p:sldId id="316" r:id="rId68"/>
    <p:sldId id="301" r:id="rId69"/>
    <p:sldId id="397" r:id="rId70"/>
    <p:sldId id="398" r:id="rId71"/>
    <p:sldId id="275" r:id="rId72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0000FF"/>
    <a:srgbClr val="FF00FF"/>
    <a:srgbClr val="FF66FF"/>
    <a:srgbClr val="CC3300"/>
    <a:srgbClr val="00CCFF"/>
    <a:srgbClr val="66CCFF"/>
    <a:srgbClr val="FFCCFF"/>
    <a:srgbClr val="FFFFCC"/>
    <a:srgbClr val="9FB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>
      <p:cViewPr varScale="1">
        <p:scale>
          <a:sx n="84" d="100"/>
          <a:sy n="84" d="100"/>
        </p:scale>
        <p:origin x="13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>
            <a:extLst>
              <a:ext uri="{FF2B5EF4-FFF2-40B4-BE49-F238E27FC236}">
                <a16:creationId xmlns:a16="http://schemas.microsoft.com/office/drawing/2014/main" id="{84032EFA-BDD9-4F10-99B0-4DA2E9239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6" y="549275"/>
            <a:ext cx="637222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9">
            <a:extLst>
              <a:ext uri="{FF2B5EF4-FFF2-40B4-BE49-F238E27FC236}">
                <a16:creationId xmlns:a16="http://schemas.microsoft.com/office/drawing/2014/main" id="{816CE502-9D71-41DA-869B-CE7C241AE14E}"/>
              </a:ext>
            </a:extLst>
          </p:cNvPr>
          <p:cNvSpPr>
            <a:spLocks noChangeArrowheads="1"/>
          </p:cNvSpPr>
          <p:nvPr/>
        </p:nvSpPr>
        <p:spPr bwMode="gray">
          <a:xfrm>
            <a:off x="9526" y="9527"/>
            <a:ext cx="1473200" cy="6848475"/>
          </a:xfrm>
          <a:prstGeom prst="rect">
            <a:avLst/>
          </a:prstGeom>
          <a:pattFill prst="ltHorz">
            <a:fgClr>
              <a:schemeClr val="bg2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82" name="Rectangle 10">
            <a:extLst>
              <a:ext uri="{FF2B5EF4-FFF2-40B4-BE49-F238E27FC236}">
                <a16:creationId xmlns:a16="http://schemas.microsoft.com/office/drawing/2014/main" id="{99FC9459-1B80-43DD-884C-7E8A9EBA00BF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1" y="4267202"/>
            <a:ext cx="9153525" cy="11033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83" name="AutoShape 11">
            <a:extLst>
              <a:ext uri="{FF2B5EF4-FFF2-40B4-BE49-F238E27FC236}">
                <a16:creationId xmlns:a16="http://schemas.microsoft.com/office/drawing/2014/main" id="{43E76B85-D1E7-4A22-B572-9B689F493B6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473201" y="5105400"/>
            <a:ext cx="7137400" cy="5334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1A77F96B-5F42-479B-AD92-1E24E332F75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4191002"/>
            <a:ext cx="7239000" cy="1012825"/>
          </a:xfrm>
        </p:spPr>
        <p:txBody>
          <a:bodyPr/>
          <a:lstStyle>
            <a:lvl1pPr algn="l">
              <a:defRPr sz="4400" b="1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72B2D40-A7D4-4204-8300-08BC7D94C1B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524000" y="5181600"/>
            <a:ext cx="70866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FD2187B-21DD-49E2-BFE0-7F61B6DD97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2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D9F31D1-AF1A-42F8-A712-AEAC91776C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2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CD2D44C8-F3B1-4675-B61E-294492A803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2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9545CDE2-262D-45E9-8F91-15E571F03FD2}" type="slidenum">
              <a:rPr lang="en-US" altLang="en-US"/>
              <a:pPr/>
              <a:t>‹#›</a:t>
            </a:fld>
            <a:endParaRPr lang="en-US" altLang="en-US" dirty="0"/>
          </a:p>
        </p:txBody>
      </p:sp>
      <p:grpSp>
        <p:nvGrpSpPr>
          <p:cNvPr id="3088" name="Group 16">
            <a:extLst>
              <a:ext uri="{FF2B5EF4-FFF2-40B4-BE49-F238E27FC236}">
                <a16:creationId xmlns:a16="http://schemas.microsoft.com/office/drawing/2014/main" id="{0B69CB9A-76EE-4F3D-9F9F-6D6655277142}"/>
              </a:ext>
            </a:extLst>
          </p:cNvPr>
          <p:cNvGrpSpPr>
            <a:grpSpLocks/>
          </p:cNvGrpSpPr>
          <p:nvPr/>
        </p:nvGrpSpPr>
        <p:grpSpPr bwMode="auto">
          <a:xfrm>
            <a:off x="4254501" y="5838827"/>
            <a:ext cx="1079500" cy="633413"/>
            <a:chOff x="2680" y="3678"/>
            <a:chExt cx="680" cy="399"/>
          </a:xfrm>
        </p:grpSpPr>
        <p:sp>
          <p:nvSpPr>
            <p:cNvPr id="3086" name="Text Box 14">
              <a:extLst>
                <a:ext uri="{FF2B5EF4-FFF2-40B4-BE49-F238E27FC236}">
                  <a16:creationId xmlns:a16="http://schemas.microsoft.com/office/drawing/2014/main" id="{76F2736F-AB9B-46E4-B0E8-2997B320537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 b="1" dirty="0">
                  <a:solidFill>
                    <a:schemeClr val="tx2"/>
                  </a:solidFill>
                </a:rPr>
                <a:t>LOGO</a:t>
              </a:r>
            </a:p>
          </p:txBody>
        </p:sp>
        <p:sp>
          <p:nvSpPr>
            <p:cNvPr id="3087" name="AutoShape 15">
              <a:extLst>
                <a:ext uri="{FF2B5EF4-FFF2-40B4-BE49-F238E27FC236}">
                  <a16:creationId xmlns:a16="http://schemas.microsoft.com/office/drawing/2014/main" id="{BCBC04EE-00BB-4716-AFBE-B9B7692D13E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2AD84-D01D-4E7D-80B7-5DDC3877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652DD1-B353-458E-B611-3BC3E3CFB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737AE-EEFC-49E1-A176-A3B34C064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F850A-E9AF-4910-9F6C-0F85B27EA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F6695-7C05-40C0-806E-D24D0382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4FFCB-123E-4536-9D99-B9E4531748F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829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7F9964-9195-48C1-B795-6B4003931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2BAF15-0D5C-4940-8D1B-1170774A1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083AD-652C-42F7-BAE8-58FEFB19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0C3E8-6B1C-4B61-9F33-DFAFA287E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C0A2A-490E-46D8-9A9C-A1F374F4C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A9B14-3E96-4E1D-9362-D89F9C82C00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7292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A72B1-8886-48EF-9982-6B6D74A7C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9088"/>
            <a:ext cx="73914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9708D947-A863-445C-AF7F-DDE0F7AD225F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0F4C9-24EE-4A15-B0FB-E01A32E87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00802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8AB65-3570-441B-AF24-E387DFA8F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2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81EE5-BC25-4961-8CCA-31CBEA2B0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00802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033AD87F-9458-43BE-B35C-E6071E0C634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838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AA5F2-A0F2-4CDD-91BF-CA070390A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679E-D7D0-4FB9-A6F1-9BDD4733B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270C0-5E93-4E22-AC41-EC9E0B3DA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6AA12-BE91-402D-AB3D-D5C2D0807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7DB4F-7459-407D-AD60-6A292B658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60EBD-7BB3-4C7E-9D94-5EB693CA2A7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760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037E-A457-4B4E-840A-C19066526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4DC30-1133-42CF-A4FD-7D59E512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3F2E5-AF4D-4C8C-A8C2-92CE3481E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971E8-6687-40FB-B23D-839E7B2CA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E472C-7556-4AEC-9B82-55522EB82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B0FD2-CAF9-49B5-B102-94621E72337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4607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E83B4-8CE5-430E-A737-081C1AF2F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64FCF-25DD-4683-A8FA-E5D25ABF60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559E6-FC52-431A-838E-C13413468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1CA4DD-37CD-49F5-997C-2BA8E30EE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9C30A-D23C-461B-B3BB-161634064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08DF7-D836-4BBB-BD49-5133B088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9F7CA-15F5-422F-802C-DC31E7DD76B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813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E304C-81FB-439C-B4F8-2A8F3437E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233FD-E09C-4F41-AAB3-26AF6038C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5E6743-FEF7-4BF0-A6A1-C27132B5A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1982B3-98F9-49BC-AE46-76FDBD73C3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BD3B31-4893-45B2-B0E4-FE38DBB67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BFC1DD-09FB-4E28-B290-94DBBB67A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0BE8DD-9F1F-4AAB-B586-9325ABEEB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9D0B49-73AB-4B78-BC9B-217F0A969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FA637-EA31-4F09-8144-3AD0AB5E6DE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179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0AA07-6FE0-456F-8F33-18589168D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6C2337-96CC-466E-BE68-B330ED8A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03508E-063E-4AD4-9346-DA8D7E38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EDAB9A-77DA-4F5D-A213-15DD4B713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2D399-E9E5-4A0A-96E1-2052AA17447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5630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17B479-3334-41B0-914F-9D57B6623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43F5CD-2D1E-4617-B0CA-46FCC1E35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9FFC6-D817-44A2-A9D9-0E779928E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5B0C6-797A-46D2-91DA-0FCEB93C7B9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3932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6E81B-4E62-4864-B6F2-B1AAE8C6C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AC7BD-3F65-450E-BA0F-E4D50BA86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34928C-2DDF-420E-8BA0-7662FB95C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8F721-EEDE-4664-91AE-19C98CC3F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24425D-6B1F-4221-A61F-B07265E5E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9B572-2DC5-4B67-B39A-9F68F9CFE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259DF-DE1A-469E-A43D-EA6C716C0A1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137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069B0-19A3-4371-872A-4F1A6139B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DDDDE7-B3D4-48E0-AD31-6D81BDC434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427E25-5F27-4EEB-A82D-D41110409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822541-CE12-4CD8-9A37-674153EF4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40157-2725-4FF2-AADA-C513AF6B7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C86C47-D0CB-4D59-9CCE-16AA7D8C7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C2E4A-C707-4EAF-9D83-1AEADEC7433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2272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>
            <a:extLst>
              <a:ext uri="{FF2B5EF4-FFF2-40B4-BE49-F238E27FC236}">
                <a16:creationId xmlns:a16="http://schemas.microsoft.com/office/drawing/2014/main" id="{E015121A-4DAE-40F9-98B0-207BFE19DA6C}"/>
              </a:ext>
            </a:extLst>
          </p:cNvPr>
          <p:cNvSpPr>
            <a:spLocks noChangeArrowheads="1"/>
          </p:cNvSpPr>
          <p:nvPr/>
        </p:nvSpPr>
        <p:spPr bwMode="gray">
          <a:xfrm>
            <a:off x="-9525" y="0"/>
            <a:ext cx="481013" cy="6858000"/>
          </a:xfrm>
          <a:prstGeom prst="rect">
            <a:avLst/>
          </a:prstGeom>
          <a:pattFill prst="ltHorz">
            <a:fgClr>
              <a:schemeClr val="bg2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AE7F6192-0940-48BF-8BF9-656B10B895A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" y="0"/>
            <a:ext cx="9153525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sp>
        <p:nvSpPr>
          <p:cNvPr id="1033" name="AutoShape 9">
            <a:extLst>
              <a:ext uri="{FF2B5EF4-FFF2-40B4-BE49-F238E27FC236}">
                <a16:creationId xmlns:a16="http://schemas.microsoft.com/office/drawing/2014/main" id="{53E7179A-A952-4611-9499-9F2D8278F05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04800" y="288927"/>
            <a:ext cx="7670800" cy="6445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F56C15E-A54D-4A8B-A7C3-1994BC3071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73E4D27-E75A-4C8F-8B18-2F5858F321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2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DBF665D-97C3-45CF-984A-D4E182AB590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2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8C5CBB6-2218-4585-A53F-3548683AA2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2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B35004-EF23-4426-B17A-B300EC500A43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D610D36C-7729-4E9E-8620-3AF0F3C76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73914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7" name="Text Box 13">
            <a:extLst>
              <a:ext uri="{FF2B5EF4-FFF2-40B4-BE49-F238E27FC236}">
                <a16:creationId xmlns:a16="http://schemas.microsoft.com/office/drawing/2014/main" id="{F1C2FBF8-FE44-439E-9E32-1EAD9EF80C13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dirty="0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1038" name="AutoShape 14">
            <a:extLst>
              <a:ext uri="{FF2B5EF4-FFF2-40B4-BE49-F238E27FC236}">
                <a16:creationId xmlns:a16="http://schemas.microsoft.com/office/drawing/2014/main" id="{EBBEEDB5-D907-4D9C-B269-CFF65DF01A4B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gi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06F26A6-3770-4F2B-8FF3-04BD95C7750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1600" y="4191002"/>
            <a:ext cx="7791400" cy="1012825"/>
          </a:xfrm>
        </p:spPr>
        <p:txBody>
          <a:bodyPr/>
          <a:lstStyle/>
          <a:p>
            <a:r>
              <a:rPr lang="th-TH" altLang="en-US" dirty="0"/>
              <a:t>การพัฒนาทักษะในการพัฒนาชุดคำสั่งตรวจสอบ</a:t>
            </a:r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EBACD8-2211-4900-B62F-145488D06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673581"/>
            <a:ext cx="1152128" cy="11477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การสร้างโปรเจ็คการตรวจสอบ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ACCD43-FA45-47ED-81AA-699A0C796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631" y="1781529"/>
            <a:ext cx="6492438" cy="48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4CACEA-365D-4B39-864C-A4A9ED32437B}"/>
              </a:ext>
            </a:extLst>
          </p:cNvPr>
          <p:cNvSpPr txBox="1"/>
          <p:nvPr/>
        </p:nvSpPr>
        <p:spPr>
          <a:xfrm>
            <a:off x="539552" y="97422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ณ ไดร์ฟ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31DF9-E69D-4B25-9619-FCB95FDF6F65}"/>
              </a:ext>
            </a:extLst>
          </p:cNvPr>
          <p:cNvSpPr txBox="1"/>
          <p:nvPr/>
        </p:nvSpPr>
        <p:spPr>
          <a:xfrm>
            <a:off x="532728" y="1384633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เลือกโปรเจ็คการตรวจสอบที่สร้าง ณ ที่นี้ คือ </a:t>
            </a:r>
            <a:r>
              <a:rPr lang="en-US" sz="3200" b="1" dirty="0" err="1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CATS_Training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58823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การสร้างโปรเจ็คการตรวจสอบ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4CACEA-365D-4B39-864C-A4A9ED32437B}"/>
              </a:ext>
            </a:extLst>
          </p:cNvPr>
          <p:cNvSpPr txBox="1"/>
          <p:nvPr/>
        </p:nvSpPr>
        <p:spPr>
          <a:xfrm>
            <a:off x="539552" y="95444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ณ โฟลเดอร์ </a:t>
            </a:r>
            <a:r>
              <a:rPr lang="en-US" sz="3200" b="1" dirty="0" err="1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CATS_Training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31DF9-E69D-4B25-9619-FCB95FDF6F65}"/>
              </a:ext>
            </a:extLst>
          </p:cNvPr>
          <p:cNvSpPr txBox="1"/>
          <p:nvPr/>
        </p:nvSpPr>
        <p:spPr>
          <a:xfrm>
            <a:off x="532728" y="1346565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File name: </a:t>
            </a:r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กำหนดชื่อไฟล์ ณ ที่นี้กำหนด </a:t>
            </a:r>
            <a:r>
              <a:rPr lang="en-US" sz="3200" b="1" dirty="0" err="1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CATS_Training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79E27D-777C-4C1D-85A7-47AC67585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300551"/>
            <a:ext cx="5771056" cy="432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4EEEF4-1B82-4B1A-A195-6480F5BFF9C6}"/>
              </a:ext>
            </a:extLst>
          </p:cNvPr>
          <p:cNvSpPr txBox="1"/>
          <p:nvPr/>
        </p:nvSpPr>
        <p:spPr>
          <a:xfrm>
            <a:off x="525243" y="1779784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คลิกปุ่ม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Save</a:t>
            </a:r>
          </a:p>
        </p:txBody>
      </p:sp>
    </p:spTree>
    <p:extLst>
      <p:ext uri="{BB962C8B-B14F-4D97-AF65-F5344CB8AC3E}">
        <p14:creationId xmlns:p14="http://schemas.microsoft.com/office/powerpoint/2010/main" val="1126700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การสร้างโปรเจ็คการตรวจสอบ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4CACEA-365D-4B39-864C-A4A9ED32437B}"/>
              </a:ext>
            </a:extLst>
          </p:cNvPr>
          <p:cNvSpPr txBox="1"/>
          <p:nvPr/>
        </p:nvSpPr>
        <p:spPr>
          <a:xfrm>
            <a:off x="539552" y="95444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ปรากฎหน้าต่าง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Select Data Source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31DF9-E69D-4B25-9619-FCB95FDF6F65}"/>
              </a:ext>
            </a:extLst>
          </p:cNvPr>
          <p:cNvSpPr txBox="1"/>
          <p:nvPr/>
        </p:nvSpPr>
        <p:spPr>
          <a:xfrm>
            <a:off x="532728" y="1404065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คลิกปุ่ม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Cancel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A0A500-0A4F-4E5B-8003-95CDF3345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369" y="2003130"/>
            <a:ext cx="5941231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60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การสร้างโปรเจ็คการตรวจสอบ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4CACEA-365D-4B39-864C-A4A9ED32437B}"/>
              </a:ext>
            </a:extLst>
          </p:cNvPr>
          <p:cNvSpPr txBox="1"/>
          <p:nvPr/>
        </p:nvSpPr>
        <p:spPr>
          <a:xfrm>
            <a:off x="539552" y="109845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ปรากฎหน้าต่าง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Data Definition Wizard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31DF9-E69D-4B25-9619-FCB95FDF6F65}"/>
              </a:ext>
            </a:extLst>
          </p:cNvPr>
          <p:cNvSpPr txBox="1"/>
          <p:nvPr/>
        </p:nvSpPr>
        <p:spPr>
          <a:xfrm>
            <a:off x="532728" y="1548081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คลิกปุ่ม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Yes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FB12E-7B11-49EA-AF9B-5BE9A704C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840" y="2924944"/>
            <a:ext cx="5886753" cy="213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71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การสร้างโปรเจ็คการตรวจสอบ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4CACEA-365D-4B39-864C-A4A9ED32437B}"/>
              </a:ext>
            </a:extLst>
          </p:cNvPr>
          <p:cNvSpPr txBox="1"/>
          <p:nvPr/>
        </p:nvSpPr>
        <p:spPr>
          <a:xfrm>
            <a:off x="539552" y="109845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แสดงโปรเจ็คการตรวจสอบที่สร้างเสร็จเรียบร้อย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C54003-8614-4634-8FF1-8C725222C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628800"/>
            <a:ext cx="635748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75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การนำเข้าข้อมูลและพัฒนาชุดคำสั่งนำเข้าข้อมูล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4CACEA-365D-4B39-864C-A4A9ED32437B}"/>
              </a:ext>
            </a:extLst>
          </p:cNvPr>
          <p:cNvSpPr txBox="1"/>
          <p:nvPr/>
        </p:nvSpPr>
        <p:spPr>
          <a:xfrm>
            <a:off x="539552" y="95444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ณ โปรเจ็คการตรวจสอบ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31DF9-E69D-4B25-9619-FCB95FDF6F65}"/>
              </a:ext>
            </a:extLst>
          </p:cNvPr>
          <p:cNvSpPr txBox="1"/>
          <p:nvPr/>
        </p:nvSpPr>
        <p:spPr>
          <a:xfrm>
            <a:off x="532728" y="1346565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คลิกขวาที่ชื่อโปรเจ็ค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--&gt; New --&gt; Folder…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D3ECAC-46A2-47C6-BD92-B6682432E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168" y="1896654"/>
            <a:ext cx="6130432" cy="48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1A6460-89B8-48FF-843A-349467140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2881574"/>
            <a:ext cx="1560600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EE293A-5FC8-4DFE-898D-CC27015AA9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2400" y="2879261"/>
            <a:ext cx="1493649" cy="8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47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การนำเข้าข้อมูลและพัฒนาชุดคำสั่งนำเข้าข้อมูล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4CACEA-365D-4B39-864C-A4A9ED32437B}"/>
              </a:ext>
            </a:extLst>
          </p:cNvPr>
          <p:cNvSpPr txBox="1"/>
          <p:nvPr/>
        </p:nvSpPr>
        <p:spPr>
          <a:xfrm>
            <a:off x="539552" y="95444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ณ โปรเจ็คการตรวจสอบ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31DF9-E69D-4B25-9619-FCB95FDF6F65}"/>
              </a:ext>
            </a:extLst>
          </p:cNvPr>
          <p:cNvSpPr txBox="1"/>
          <p:nvPr/>
        </p:nvSpPr>
        <p:spPr>
          <a:xfrm>
            <a:off x="532728" y="1346565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คลิกขวาที่ชื่อโปรเจ็ค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--&gt; New --&gt; Folder…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D3ECAC-46A2-47C6-BD92-B6682432E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168" y="1896654"/>
            <a:ext cx="6130432" cy="48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1A6460-89B8-48FF-843A-349467140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2881574"/>
            <a:ext cx="1560600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EE293A-5FC8-4DFE-898D-CC27015AA9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2400" y="2879261"/>
            <a:ext cx="1493649" cy="8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93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การนำเข้าข้อมูลและพัฒนาชุดคำสั่งนำเข้าข้อมูล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247147-4695-482D-836C-F9E58B0F0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937" y="1881368"/>
            <a:ext cx="6130431" cy="486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C6557D-F10F-451B-8F00-BD9E07CCE405}"/>
              </a:ext>
            </a:extLst>
          </p:cNvPr>
          <p:cNvSpPr txBox="1"/>
          <p:nvPr/>
        </p:nvSpPr>
        <p:spPr>
          <a:xfrm>
            <a:off x="539552" y="95444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ปรากฎโฟลเดอร์ที่ชื่อ </a:t>
            </a:r>
            <a:r>
              <a:rPr lang="en-US" sz="3200" b="1" dirty="0" err="1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New_Folder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72B408-0922-4A1E-8F94-288BF1D416B0}"/>
              </a:ext>
            </a:extLst>
          </p:cNvPr>
          <p:cNvSpPr txBox="1"/>
          <p:nvPr/>
        </p:nvSpPr>
        <p:spPr>
          <a:xfrm>
            <a:off x="532728" y="1346565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  </a:t>
            </a:r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เปลี่ยนชื่อโฟลเดอร์ </a:t>
            </a:r>
            <a:r>
              <a:rPr lang="en-US" sz="3200" b="1" dirty="0" err="1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New_Folder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เป็น ข้อมูลตั้งต้น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ED64C6-7FEA-44F8-B0FE-BBB527EBA948}"/>
              </a:ext>
            </a:extLst>
          </p:cNvPr>
          <p:cNvSpPr/>
          <p:nvPr/>
        </p:nvSpPr>
        <p:spPr>
          <a:xfrm>
            <a:off x="2015144" y="2934087"/>
            <a:ext cx="1548744" cy="252000"/>
          </a:xfrm>
          <a:prstGeom prst="rect">
            <a:avLst/>
          </a:prstGeom>
          <a:noFill/>
          <a:ln w="38100">
            <a:solidFill>
              <a:srgbClr val="CC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749430C-2521-4257-B2BF-03B57BD8F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6664" y="2959232"/>
            <a:ext cx="701101" cy="1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61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การนำเข้าข้อมูลและพัฒนาชุดคำสั่งนำเข้าข้อมูล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799D9B-9045-4476-BBE4-08484D5C2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985" y="1881400"/>
            <a:ext cx="6130431" cy="48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1F731A-9664-4EE4-81F0-80814BFD0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3033528"/>
            <a:ext cx="1560600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0D59AD-2586-435A-997E-7FE47204E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6376" y="3077472"/>
            <a:ext cx="1212308" cy="72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2C2E85-F9A2-46AC-91DF-40EE00B3E59A}"/>
              </a:ext>
            </a:extLst>
          </p:cNvPr>
          <p:cNvSpPr txBox="1"/>
          <p:nvPr/>
        </p:nvSpPr>
        <p:spPr>
          <a:xfrm>
            <a:off x="539552" y="95444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โฟลเดอร์ข้อมูลตั้งต้น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279B8A-A2AA-4911-BB29-F4DF1C4CDF32}"/>
              </a:ext>
            </a:extLst>
          </p:cNvPr>
          <p:cNvSpPr txBox="1"/>
          <p:nvPr/>
        </p:nvSpPr>
        <p:spPr>
          <a:xfrm>
            <a:off x="532728" y="1364853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  </a:t>
            </a:r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คลิกขวาเลือก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New --&gt; Table…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65453A-3D0E-4F0D-A6E0-A2DD4BE815B3}"/>
              </a:ext>
            </a:extLst>
          </p:cNvPr>
          <p:cNvSpPr/>
          <p:nvPr/>
        </p:nvSpPr>
        <p:spPr>
          <a:xfrm>
            <a:off x="2561704" y="3045472"/>
            <a:ext cx="1548744" cy="167504"/>
          </a:xfrm>
          <a:prstGeom prst="rect">
            <a:avLst/>
          </a:prstGeom>
          <a:noFill/>
          <a:ln w="38100">
            <a:solidFill>
              <a:srgbClr val="CC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38B4C-7895-43B5-842B-74F8091170B6}"/>
              </a:ext>
            </a:extLst>
          </p:cNvPr>
          <p:cNvSpPr/>
          <p:nvPr/>
        </p:nvSpPr>
        <p:spPr>
          <a:xfrm>
            <a:off x="4136768" y="3086976"/>
            <a:ext cx="1174937" cy="198008"/>
          </a:xfrm>
          <a:prstGeom prst="rect">
            <a:avLst/>
          </a:prstGeom>
          <a:noFill/>
          <a:ln w="38100">
            <a:solidFill>
              <a:srgbClr val="CC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1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การนำเข้าข้อมูลและพัฒนาชุดคำสั่งนำเข้าข้อมูล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FB4EA0-CFF7-44A9-9870-0D2D4404C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908476"/>
            <a:ext cx="6169740" cy="48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23AAF6-46E4-47BC-89F4-2695BEDF096B}"/>
              </a:ext>
            </a:extLst>
          </p:cNvPr>
          <p:cNvSpPr txBox="1"/>
          <p:nvPr/>
        </p:nvSpPr>
        <p:spPr>
          <a:xfrm>
            <a:off x="539552" y="95444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ปรากฎหน้าจอ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Select Data Source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FC6028-C0B9-43B3-8DD9-F29AC154811C}"/>
              </a:ext>
            </a:extLst>
          </p:cNvPr>
          <p:cNvSpPr txBox="1"/>
          <p:nvPr/>
        </p:nvSpPr>
        <p:spPr>
          <a:xfrm>
            <a:off x="532728" y="1401429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คลิกเลือก </a:t>
            </a:r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หน้า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ODBC --&gt; </a:t>
            </a:r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คลิกปุ่ม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Next &gt;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33B9D7-33C5-4006-BD8C-151AB331819F}"/>
              </a:ext>
            </a:extLst>
          </p:cNvPr>
          <p:cNvSpPr/>
          <p:nvPr/>
        </p:nvSpPr>
        <p:spPr>
          <a:xfrm>
            <a:off x="3707904" y="3233280"/>
            <a:ext cx="4140696" cy="411744"/>
          </a:xfrm>
          <a:prstGeom prst="rect">
            <a:avLst/>
          </a:prstGeom>
          <a:noFill/>
          <a:ln w="38100">
            <a:solidFill>
              <a:srgbClr val="CC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9FEC68-41EB-454E-BAF2-26A234C2B456}"/>
              </a:ext>
            </a:extLst>
          </p:cNvPr>
          <p:cNvSpPr/>
          <p:nvPr/>
        </p:nvSpPr>
        <p:spPr>
          <a:xfrm>
            <a:off x="5796136" y="6471624"/>
            <a:ext cx="648072" cy="216024"/>
          </a:xfrm>
          <a:prstGeom prst="rect">
            <a:avLst/>
          </a:prstGeom>
          <a:noFill/>
          <a:ln w="38100">
            <a:solidFill>
              <a:srgbClr val="CC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20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D8E91318-1D46-4CDC-874E-03524ACF39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Contents</a:t>
            </a:r>
            <a:endParaRPr lang="en-US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40991" name="Group 31">
            <a:extLst>
              <a:ext uri="{FF2B5EF4-FFF2-40B4-BE49-F238E27FC236}">
                <a16:creationId xmlns:a16="http://schemas.microsoft.com/office/drawing/2014/main" id="{1B1626C1-0D45-45F3-BBAD-8F754B1F4867}"/>
              </a:ext>
            </a:extLst>
          </p:cNvPr>
          <p:cNvGrpSpPr>
            <a:grpSpLocks/>
          </p:cNvGrpSpPr>
          <p:nvPr/>
        </p:nvGrpSpPr>
        <p:grpSpPr bwMode="auto">
          <a:xfrm>
            <a:off x="1907704" y="1556792"/>
            <a:ext cx="5410200" cy="665163"/>
            <a:chOff x="1152" y="1104"/>
            <a:chExt cx="3408" cy="419"/>
          </a:xfrm>
        </p:grpSpPr>
        <p:grpSp>
          <p:nvGrpSpPr>
            <p:cNvPr id="40963" name="Group 3">
              <a:extLst>
                <a:ext uri="{FF2B5EF4-FFF2-40B4-BE49-F238E27FC236}">
                  <a16:creationId xmlns:a16="http://schemas.microsoft.com/office/drawing/2014/main" id="{BB657AC4-6BA9-4B6F-A1F3-9A25741643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104"/>
              <a:ext cx="480" cy="419"/>
              <a:chOff x="1110" y="2656"/>
              <a:chExt cx="1549" cy="1351"/>
            </a:xfrm>
          </p:grpSpPr>
          <p:sp>
            <p:nvSpPr>
              <p:cNvPr id="40964" name="AutoShape 4">
                <a:extLst>
                  <a:ext uri="{FF2B5EF4-FFF2-40B4-BE49-F238E27FC236}">
                    <a16:creationId xmlns:a16="http://schemas.microsoft.com/office/drawing/2014/main" id="{EF2FE36D-CB35-4A8A-99BE-F72C83DDF8A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965" name="AutoShape 5">
                <a:extLst>
                  <a:ext uri="{FF2B5EF4-FFF2-40B4-BE49-F238E27FC236}">
                    <a16:creationId xmlns:a16="http://schemas.microsoft.com/office/drawing/2014/main" id="{AF2FFA62-C30F-46D9-8137-42FD4CAD151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966" name="AutoShape 6">
                <a:extLst>
                  <a:ext uri="{FF2B5EF4-FFF2-40B4-BE49-F238E27FC236}">
                    <a16:creationId xmlns:a16="http://schemas.microsoft.com/office/drawing/2014/main" id="{7C84A2D5-FAAB-49CE-8904-1E2088A646B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40971" name="Line 11">
              <a:extLst>
                <a:ext uri="{FF2B5EF4-FFF2-40B4-BE49-F238E27FC236}">
                  <a16:creationId xmlns:a16="http://schemas.microsoft.com/office/drawing/2014/main" id="{677BE601-FD59-4C93-9036-FEFE0E6858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48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72" name="Text Box 12">
              <a:extLst>
                <a:ext uri="{FF2B5EF4-FFF2-40B4-BE49-F238E27FC236}">
                  <a16:creationId xmlns:a16="http://schemas.microsoft.com/office/drawing/2014/main" id="{FF7392CE-5FF0-4EC8-A03D-D07DEFDB6B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8" y="1152"/>
              <a:ext cx="113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2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ACL </a:t>
              </a:r>
              <a:r>
                <a:rPr lang="th-TH" altLang="en-US" sz="32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คืออะไร</a:t>
              </a:r>
              <a:endParaRPr lang="en-US" alt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40973" name="Text Box 13">
              <a:extLst>
                <a:ext uri="{FF2B5EF4-FFF2-40B4-BE49-F238E27FC236}">
                  <a16:creationId xmlns:a16="http://schemas.microsoft.com/office/drawing/2014/main" id="{5B34884C-39FD-474A-AFEF-C9EEE906928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76" y="116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40992" name="Group 32">
            <a:extLst>
              <a:ext uri="{FF2B5EF4-FFF2-40B4-BE49-F238E27FC236}">
                <a16:creationId xmlns:a16="http://schemas.microsoft.com/office/drawing/2014/main" id="{8D2B4936-EF83-43EF-863E-479C2ED6BCE2}"/>
              </a:ext>
            </a:extLst>
          </p:cNvPr>
          <p:cNvGrpSpPr>
            <a:grpSpLocks/>
          </p:cNvGrpSpPr>
          <p:nvPr/>
        </p:nvGrpSpPr>
        <p:grpSpPr bwMode="auto">
          <a:xfrm>
            <a:off x="1907704" y="2471192"/>
            <a:ext cx="5410200" cy="665163"/>
            <a:chOff x="1152" y="1680"/>
            <a:chExt cx="3408" cy="419"/>
          </a:xfrm>
        </p:grpSpPr>
        <p:grpSp>
          <p:nvGrpSpPr>
            <p:cNvPr id="40967" name="Group 7">
              <a:extLst>
                <a:ext uri="{FF2B5EF4-FFF2-40B4-BE49-F238E27FC236}">
                  <a16:creationId xmlns:a16="http://schemas.microsoft.com/office/drawing/2014/main" id="{D580EB20-4C1D-41D6-AB7E-4EE7D15AA8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680"/>
              <a:ext cx="480" cy="419"/>
              <a:chOff x="3174" y="2656"/>
              <a:chExt cx="1549" cy="1351"/>
            </a:xfrm>
          </p:grpSpPr>
          <p:sp>
            <p:nvSpPr>
              <p:cNvPr id="40968" name="AutoShape 8">
                <a:extLst>
                  <a:ext uri="{FF2B5EF4-FFF2-40B4-BE49-F238E27FC236}">
                    <a16:creationId xmlns:a16="http://schemas.microsoft.com/office/drawing/2014/main" id="{64A04D68-6EFD-4D8F-931D-6793A1D551C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969" name="AutoShape 9">
                <a:extLst>
                  <a:ext uri="{FF2B5EF4-FFF2-40B4-BE49-F238E27FC236}">
                    <a16:creationId xmlns:a16="http://schemas.microsoft.com/office/drawing/2014/main" id="{4D7608E3-F068-4E28-890E-0FC0F01E209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970" name="AutoShape 10">
                <a:extLst>
                  <a:ext uri="{FF2B5EF4-FFF2-40B4-BE49-F238E27FC236}">
                    <a16:creationId xmlns:a16="http://schemas.microsoft.com/office/drawing/2014/main" id="{A30B7E2B-D979-4BBB-9A9E-869B60B5843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40974" name="Line 14">
              <a:extLst>
                <a:ext uri="{FF2B5EF4-FFF2-40B4-BE49-F238E27FC236}">
                  <a16:creationId xmlns:a16="http://schemas.microsoft.com/office/drawing/2014/main" id="{7096F2B1-9747-4019-A43F-403C1AD340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06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75" name="Text Box 15">
              <a:extLst>
                <a:ext uri="{FF2B5EF4-FFF2-40B4-BE49-F238E27FC236}">
                  <a16:creationId xmlns:a16="http://schemas.microsoft.com/office/drawing/2014/main" id="{5421EA15-4EAC-4C71-8FF7-AA73BBD280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7" y="1728"/>
              <a:ext cx="23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altLang="en-US" sz="32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แนะนำเมนูที่สำคัญของ </a:t>
              </a:r>
              <a:r>
                <a:rPr lang="en-US" altLang="en-US" sz="32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ACL</a:t>
              </a:r>
            </a:p>
          </p:txBody>
        </p:sp>
        <p:sp>
          <p:nvSpPr>
            <p:cNvPr id="40976" name="Text Box 16">
              <a:extLst>
                <a:ext uri="{FF2B5EF4-FFF2-40B4-BE49-F238E27FC236}">
                  <a16:creationId xmlns:a16="http://schemas.microsoft.com/office/drawing/2014/main" id="{5BEF05DE-38D2-4F02-B88B-DEC8EE060E1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76" y="174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0993" name="Group 33">
            <a:extLst>
              <a:ext uri="{FF2B5EF4-FFF2-40B4-BE49-F238E27FC236}">
                <a16:creationId xmlns:a16="http://schemas.microsoft.com/office/drawing/2014/main" id="{A1B02C19-6447-4BDD-823F-6E45988BFD27}"/>
              </a:ext>
            </a:extLst>
          </p:cNvPr>
          <p:cNvGrpSpPr>
            <a:grpSpLocks/>
          </p:cNvGrpSpPr>
          <p:nvPr/>
        </p:nvGrpSpPr>
        <p:grpSpPr bwMode="auto">
          <a:xfrm>
            <a:off x="1907704" y="3363367"/>
            <a:ext cx="5410200" cy="665163"/>
            <a:chOff x="1152" y="2242"/>
            <a:chExt cx="3408" cy="419"/>
          </a:xfrm>
        </p:grpSpPr>
        <p:grpSp>
          <p:nvGrpSpPr>
            <p:cNvPr id="40977" name="Group 17">
              <a:extLst>
                <a:ext uri="{FF2B5EF4-FFF2-40B4-BE49-F238E27FC236}">
                  <a16:creationId xmlns:a16="http://schemas.microsoft.com/office/drawing/2014/main" id="{2D9360D4-2D38-4B1E-9953-F35FB0ECDA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2242"/>
              <a:ext cx="480" cy="419"/>
              <a:chOff x="1110" y="2656"/>
              <a:chExt cx="1549" cy="1351"/>
            </a:xfrm>
          </p:grpSpPr>
          <p:sp>
            <p:nvSpPr>
              <p:cNvPr id="40978" name="AutoShape 18">
                <a:extLst>
                  <a:ext uri="{FF2B5EF4-FFF2-40B4-BE49-F238E27FC236}">
                    <a16:creationId xmlns:a16="http://schemas.microsoft.com/office/drawing/2014/main" id="{AB1A4E92-A5ED-45B0-861E-9B101AE3C88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979" name="AutoShape 19">
                <a:extLst>
                  <a:ext uri="{FF2B5EF4-FFF2-40B4-BE49-F238E27FC236}">
                    <a16:creationId xmlns:a16="http://schemas.microsoft.com/office/drawing/2014/main" id="{C1570F23-66B5-4053-9CA6-EA65A24D254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980" name="AutoShape 20">
                <a:extLst>
                  <a:ext uri="{FF2B5EF4-FFF2-40B4-BE49-F238E27FC236}">
                    <a16:creationId xmlns:a16="http://schemas.microsoft.com/office/drawing/2014/main" id="{3A40398C-DA01-482E-A20B-C19965D837E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40985" name="Line 25">
              <a:extLst>
                <a:ext uri="{FF2B5EF4-FFF2-40B4-BE49-F238E27FC236}">
                  <a16:creationId xmlns:a16="http://schemas.microsoft.com/office/drawing/2014/main" id="{3069EEAF-68C9-4BBD-9AF7-D95660661B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626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86" name="Text Box 26">
              <a:extLst>
                <a:ext uri="{FF2B5EF4-FFF2-40B4-BE49-F238E27FC236}">
                  <a16:creationId xmlns:a16="http://schemas.microsoft.com/office/drawing/2014/main" id="{C361BDD9-1592-4B14-B77A-DC08354BBE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2" y="2290"/>
              <a:ext cx="185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altLang="en-US" sz="32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คำสั่งการจัดการข้อมูล</a:t>
              </a:r>
              <a:endParaRPr lang="en-US" alt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40987" name="Text Box 27">
              <a:extLst>
                <a:ext uri="{FF2B5EF4-FFF2-40B4-BE49-F238E27FC236}">
                  <a16:creationId xmlns:a16="http://schemas.microsoft.com/office/drawing/2014/main" id="{747189A9-F660-4F04-BCE5-F70BF98FECA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76" y="230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40994" name="Group 34">
            <a:extLst>
              <a:ext uri="{FF2B5EF4-FFF2-40B4-BE49-F238E27FC236}">
                <a16:creationId xmlns:a16="http://schemas.microsoft.com/office/drawing/2014/main" id="{DE0049E9-231E-4E42-A273-A1D2A1962572}"/>
              </a:ext>
            </a:extLst>
          </p:cNvPr>
          <p:cNvGrpSpPr>
            <a:grpSpLocks/>
          </p:cNvGrpSpPr>
          <p:nvPr/>
        </p:nvGrpSpPr>
        <p:grpSpPr bwMode="auto">
          <a:xfrm>
            <a:off x="1907704" y="4277767"/>
            <a:ext cx="5410200" cy="665163"/>
            <a:chOff x="1152" y="2818"/>
            <a:chExt cx="3408" cy="419"/>
          </a:xfrm>
        </p:grpSpPr>
        <p:grpSp>
          <p:nvGrpSpPr>
            <p:cNvPr id="40981" name="Group 21">
              <a:extLst>
                <a:ext uri="{FF2B5EF4-FFF2-40B4-BE49-F238E27FC236}">
                  <a16:creationId xmlns:a16="http://schemas.microsoft.com/office/drawing/2014/main" id="{3761961B-F6F3-4DF8-98A3-5423537BA9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2818"/>
              <a:ext cx="480" cy="419"/>
              <a:chOff x="3174" y="2656"/>
              <a:chExt cx="1549" cy="1351"/>
            </a:xfrm>
          </p:grpSpPr>
          <p:sp>
            <p:nvSpPr>
              <p:cNvPr id="40982" name="AutoShape 22">
                <a:extLst>
                  <a:ext uri="{FF2B5EF4-FFF2-40B4-BE49-F238E27FC236}">
                    <a16:creationId xmlns:a16="http://schemas.microsoft.com/office/drawing/2014/main" id="{0B47B48C-C0B8-4FE0-8A28-84D22BE9194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983" name="AutoShape 23">
                <a:extLst>
                  <a:ext uri="{FF2B5EF4-FFF2-40B4-BE49-F238E27FC236}">
                    <a16:creationId xmlns:a16="http://schemas.microsoft.com/office/drawing/2014/main" id="{3676C5A3-9F56-4697-A3D5-06E327A2130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984" name="AutoShape 24">
                <a:extLst>
                  <a:ext uri="{FF2B5EF4-FFF2-40B4-BE49-F238E27FC236}">
                    <a16:creationId xmlns:a16="http://schemas.microsoft.com/office/drawing/2014/main" id="{9E2BA222-0F2A-413B-825F-9A73DF1841E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40988" name="Line 28">
              <a:extLst>
                <a:ext uri="{FF2B5EF4-FFF2-40B4-BE49-F238E27FC236}">
                  <a16:creationId xmlns:a16="http://schemas.microsoft.com/office/drawing/2014/main" id="{2C0BA6A9-9345-475C-A7DB-A0909663EA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3202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89" name="Text Box 29">
              <a:extLst>
                <a:ext uri="{FF2B5EF4-FFF2-40B4-BE49-F238E27FC236}">
                  <a16:creationId xmlns:a16="http://schemas.microsoft.com/office/drawing/2014/main" id="{410B4500-5467-4A55-8BB1-8F14C3E25F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0" y="2866"/>
              <a:ext cx="217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altLang="en-US" sz="32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คำสั่งเกี่ยวกับการวิเคราะห์</a:t>
              </a:r>
              <a:endParaRPr lang="en-US" alt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40990" name="Text Box 30">
              <a:extLst>
                <a:ext uri="{FF2B5EF4-FFF2-40B4-BE49-F238E27FC236}">
                  <a16:creationId xmlns:a16="http://schemas.microsoft.com/office/drawing/2014/main" id="{B5C272DF-7C36-4AE4-8344-FD02B0FB59A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76" y="2880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924095F-0A81-4C72-B63D-BFA98AC76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grpSp>
        <p:nvGrpSpPr>
          <p:cNvPr id="39" name="Group 33">
            <a:extLst>
              <a:ext uri="{FF2B5EF4-FFF2-40B4-BE49-F238E27FC236}">
                <a16:creationId xmlns:a16="http://schemas.microsoft.com/office/drawing/2014/main" id="{35E3C747-E7C5-404B-9C9B-E8A23D4001B5}"/>
              </a:ext>
            </a:extLst>
          </p:cNvPr>
          <p:cNvGrpSpPr>
            <a:grpSpLocks/>
          </p:cNvGrpSpPr>
          <p:nvPr/>
        </p:nvGrpSpPr>
        <p:grpSpPr bwMode="auto">
          <a:xfrm>
            <a:off x="1916578" y="5249416"/>
            <a:ext cx="5410200" cy="665163"/>
            <a:chOff x="1152" y="2242"/>
            <a:chExt cx="3408" cy="419"/>
          </a:xfrm>
        </p:grpSpPr>
        <p:grpSp>
          <p:nvGrpSpPr>
            <p:cNvPr id="40" name="Group 17">
              <a:extLst>
                <a:ext uri="{FF2B5EF4-FFF2-40B4-BE49-F238E27FC236}">
                  <a16:creationId xmlns:a16="http://schemas.microsoft.com/office/drawing/2014/main" id="{F7B2E41A-8176-4384-9039-2549453C49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2242"/>
              <a:ext cx="480" cy="419"/>
              <a:chOff x="1110" y="2656"/>
              <a:chExt cx="1549" cy="1351"/>
            </a:xfrm>
          </p:grpSpPr>
          <p:sp>
            <p:nvSpPr>
              <p:cNvPr id="44" name="AutoShape 18">
                <a:extLst>
                  <a:ext uri="{FF2B5EF4-FFF2-40B4-BE49-F238E27FC236}">
                    <a16:creationId xmlns:a16="http://schemas.microsoft.com/office/drawing/2014/main" id="{C14C84BE-61D7-4F38-A56A-0443BC610C5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" name="AutoShape 19">
                <a:extLst>
                  <a:ext uri="{FF2B5EF4-FFF2-40B4-BE49-F238E27FC236}">
                    <a16:creationId xmlns:a16="http://schemas.microsoft.com/office/drawing/2014/main" id="{F8461CC6-0F1A-43BD-A3CE-772A60FCF03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" name="AutoShape 20">
                <a:extLst>
                  <a:ext uri="{FF2B5EF4-FFF2-40B4-BE49-F238E27FC236}">
                    <a16:creationId xmlns:a16="http://schemas.microsoft.com/office/drawing/2014/main" id="{11BB906A-C53F-49DB-8009-EC54E2F812E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41" name="Line 25">
              <a:extLst>
                <a:ext uri="{FF2B5EF4-FFF2-40B4-BE49-F238E27FC236}">
                  <a16:creationId xmlns:a16="http://schemas.microsoft.com/office/drawing/2014/main" id="{3ED09FD7-AD24-4BF4-B80C-2B28F20927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626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Text Box 26">
              <a:extLst>
                <a:ext uri="{FF2B5EF4-FFF2-40B4-BE49-F238E27FC236}">
                  <a16:creationId xmlns:a16="http://schemas.microsoft.com/office/drawing/2014/main" id="{43AB9EEE-B231-4B7E-82F8-5DB263F32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6" y="2290"/>
              <a:ext cx="237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altLang="en-US" sz="32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การพัฒนาชุดคำสั่งตรวจสอบ</a:t>
              </a:r>
              <a:endParaRPr lang="en-US" alt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43" name="Text Box 27">
              <a:extLst>
                <a:ext uri="{FF2B5EF4-FFF2-40B4-BE49-F238E27FC236}">
                  <a16:creationId xmlns:a16="http://schemas.microsoft.com/office/drawing/2014/main" id="{F04312B3-93C9-4F3D-A68C-99DB727C499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75" y="2304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การนำเข้าข้อมูลและพัฒนาชุดคำสั่งนำเข้าข้อมูล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BF9C15-10FA-4645-B134-DD99C882A951}"/>
              </a:ext>
            </a:extLst>
          </p:cNvPr>
          <p:cNvSpPr txBox="1"/>
          <p:nvPr/>
        </p:nvSpPr>
        <p:spPr>
          <a:xfrm>
            <a:off x="539552" y="95444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ปรากฎหน้าจอ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Select Data Source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5ED669-FA00-4BC7-816E-9E156AD939CE}"/>
              </a:ext>
            </a:extLst>
          </p:cNvPr>
          <p:cNvSpPr txBox="1"/>
          <p:nvPr/>
        </p:nvSpPr>
        <p:spPr>
          <a:xfrm>
            <a:off x="532728" y="1346565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คลิกแท็บ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Machine Data Source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11A261-D474-40A7-86C0-1A39FEA7BD16}"/>
              </a:ext>
            </a:extLst>
          </p:cNvPr>
          <p:cNvSpPr txBox="1"/>
          <p:nvPr/>
        </p:nvSpPr>
        <p:spPr>
          <a:xfrm>
            <a:off x="539552" y="179355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เลือกระบบที่ต้องการนำเข้า ณ ที่นี้เลือก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3200" b="1" dirty="0" err="1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cad_deposit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932439-5B33-4A84-8951-1BC9EE45A5AE}"/>
              </a:ext>
            </a:extLst>
          </p:cNvPr>
          <p:cNvSpPr txBox="1"/>
          <p:nvPr/>
        </p:nvSpPr>
        <p:spPr>
          <a:xfrm>
            <a:off x="539552" y="223055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คลิกปุ่ม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OK</a:t>
            </a:r>
          </a:p>
          <a:p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504155-D6BE-4A1A-9948-5E297EAFA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259800"/>
            <a:ext cx="5107331" cy="448156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1A96316-C64A-4413-8209-D80720795E07}"/>
              </a:ext>
            </a:extLst>
          </p:cNvPr>
          <p:cNvSpPr/>
          <p:nvPr/>
        </p:nvSpPr>
        <p:spPr>
          <a:xfrm>
            <a:off x="2834664" y="3550965"/>
            <a:ext cx="3672408" cy="201216"/>
          </a:xfrm>
          <a:prstGeom prst="rect">
            <a:avLst/>
          </a:prstGeom>
          <a:noFill/>
          <a:ln w="38100">
            <a:solidFill>
              <a:srgbClr val="CC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459EA4-D2B1-4407-802C-E0466F37EAFE}"/>
              </a:ext>
            </a:extLst>
          </p:cNvPr>
          <p:cNvSpPr/>
          <p:nvPr/>
        </p:nvSpPr>
        <p:spPr>
          <a:xfrm>
            <a:off x="4860032" y="6414256"/>
            <a:ext cx="828664" cy="249312"/>
          </a:xfrm>
          <a:prstGeom prst="rect">
            <a:avLst/>
          </a:prstGeom>
          <a:noFill/>
          <a:ln w="38100">
            <a:solidFill>
              <a:srgbClr val="CC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49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การนำเข้าข้อมูลและพัฒนาชุดคำสั่งนำเข้าข้อมูล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3614F9-D97F-4E5B-8CA1-C4394BC1BC9C}"/>
              </a:ext>
            </a:extLst>
          </p:cNvPr>
          <p:cNvSpPr txBox="1"/>
          <p:nvPr/>
        </p:nvSpPr>
        <p:spPr>
          <a:xfrm>
            <a:off x="539552" y="95444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ปรากฎหน้าต่าง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Select Table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960CCB-8821-4260-883F-0506C1E18D90}"/>
              </a:ext>
            </a:extLst>
          </p:cNvPr>
          <p:cNvSpPr txBox="1"/>
          <p:nvPr/>
        </p:nvSpPr>
        <p:spPr>
          <a:xfrm>
            <a:off x="532728" y="1346565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คลิกเลือกตารางที่ต้องการนำเข้าสู่โปรเจ็คการตรวจสอบ ณ ที่นี้เลือก </a:t>
            </a:r>
            <a:r>
              <a:rPr lang="en-US" sz="3200" b="1" dirty="0" err="1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cad_deposit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DA79EE-D0A4-4567-8B7E-B2BAAD991067}"/>
              </a:ext>
            </a:extLst>
          </p:cNvPr>
          <p:cNvSpPr txBox="1"/>
          <p:nvPr/>
        </p:nvSpPr>
        <p:spPr>
          <a:xfrm>
            <a:off x="546376" y="2252893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คลิกปุ่ม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Next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497613-3E28-4FC9-B768-525399756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226" y="2815908"/>
            <a:ext cx="6398702" cy="38736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E2F6E1F-04F6-4454-85B3-FC2922132BA5}"/>
              </a:ext>
            </a:extLst>
          </p:cNvPr>
          <p:cNvSpPr/>
          <p:nvPr/>
        </p:nvSpPr>
        <p:spPr>
          <a:xfrm>
            <a:off x="1763688" y="4020333"/>
            <a:ext cx="4320480" cy="161590"/>
          </a:xfrm>
          <a:prstGeom prst="rect">
            <a:avLst/>
          </a:prstGeom>
          <a:noFill/>
          <a:ln w="38100">
            <a:solidFill>
              <a:srgbClr val="CC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D798D8-7C04-4750-8603-DB8319ABF522}"/>
              </a:ext>
            </a:extLst>
          </p:cNvPr>
          <p:cNvSpPr/>
          <p:nvPr/>
        </p:nvSpPr>
        <p:spPr>
          <a:xfrm>
            <a:off x="3683904" y="6246456"/>
            <a:ext cx="828664" cy="249312"/>
          </a:xfrm>
          <a:prstGeom prst="rect">
            <a:avLst/>
          </a:prstGeom>
          <a:noFill/>
          <a:ln w="38100">
            <a:solidFill>
              <a:srgbClr val="CC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82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การนำเข้าข้อมูลและพัฒนาชุดคำสั่งนำเข้าข้อมูล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3614F9-D97F-4E5B-8CA1-C4394BC1BC9C}"/>
              </a:ext>
            </a:extLst>
          </p:cNvPr>
          <p:cNvSpPr txBox="1"/>
          <p:nvPr/>
        </p:nvSpPr>
        <p:spPr>
          <a:xfrm>
            <a:off x="539552" y="95444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ปรากฎหน้าต่าง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Save File As: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960CCB-8821-4260-883F-0506C1E18D90}"/>
              </a:ext>
            </a:extLst>
          </p:cNvPr>
          <p:cNvSpPr txBox="1"/>
          <p:nvPr/>
        </p:nvSpPr>
        <p:spPr>
          <a:xfrm>
            <a:off x="532728" y="1346565"/>
            <a:ext cx="8215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File name: </a:t>
            </a:r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พิมพ์ชื่อ ตารางที่เลือก ณ ที่นี้คือ </a:t>
            </a:r>
            <a:r>
              <a:rPr lang="en-US" sz="3200" b="1" dirty="0" err="1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cad_deposit.fil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1BC1BA-C1BE-41F6-A77F-16B464537131}"/>
              </a:ext>
            </a:extLst>
          </p:cNvPr>
          <p:cNvSpPr txBox="1"/>
          <p:nvPr/>
        </p:nvSpPr>
        <p:spPr>
          <a:xfrm>
            <a:off x="532728" y="1719055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Save as type: </a:t>
            </a:r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เลือก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Project Files(*.FIL)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78931C-B154-4489-AC93-072EFEE43B78}"/>
              </a:ext>
            </a:extLst>
          </p:cNvPr>
          <p:cNvSpPr txBox="1"/>
          <p:nvPr/>
        </p:nvSpPr>
        <p:spPr>
          <a:xfrm>
            <a:off x="539552" y="213285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คลิกปุ่ม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Save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FDD910-16C2-4391-A8BA-109E267F0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792" y="2613424"/>
            <a:ext cx="6480720" cy="41616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C9A9B0-1745-4B43-9F81-3B5227F09CD7}"/>
              </a:ext>
            </a:extLst>
          </p:cNvPr>
          <p:cNvSpPr/>
          <p:nvPr/>
        </p:nvSpPr>
        <p:spPr>
          <a:xfrm>
            <a:off x="2654072" y="5719392"/>
            <a:ext cx="5194528" cy="215064"/>
          </a:xfrm>
          <a:prstGeom prst="rect">
            <a:avLst/>
          </a:prstGeom>
          <a:noFill/>
          <a:ln w="38100">
            <a:solidFill>
              <a:srgbClr val="CC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C70854-FECD-444B-AE32-2F299E27179C}"/>
              </a:ext>
            </a:extLst>
          </p:cNvPr>
          <p:cNvSpPr/>
          <p:nvPr/>
        </p:nvSpPr>
        <p:spPr>
          <a:xfrm>
            <a:off x="2654072" y="5975568"/>
            <a:ext cx="5194528" cy="215064"/>
          </a:xfrm>
          <a:prstGeom prst="rect">
            <a:avLst/>
          </a:prstGeom>
          <a:noFill/>
          <a:ln w="38100">
            <a:solidFill>
              <a:srgbClr val="CC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F36B6E-3334-4E20-80A9-0DB862C7596C}"/>
              </a:ext>
            </a:extLst>
          </p:cNvPr>
          <p:cNvSpPr/>
          <p:nvPr/>
        </p:nvSpPr>
        <p:spPr>
          <a:xfrm>
            <a:off x="5844119" y="6409350"/>
            <a:ext cx="816113" cy="215064"/>
          </a:xfrm>
          <a:prstGeom prst="rect">
            <a:avLst/>
          </a:prstGeom>
          <a:noFill/>
          <a:ln w="38100">
            <a:solidFill>
              <a:srgbClr val="CC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34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การนำเข้าข้อมูลและพัฒนาชุดคำสั่งนำเข้าข้อมูล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3614F9-D97F-4E5B-8CA1-C4394BC1BC9C}"/>
              </a:ext>
            </a:extLst>
          </p:cNvPr>
          <p:cNvSpPr txBox="1"/>
          <p:nvPr/>
        </p:nvSpPr>
        <p:spPr>
          <a:xfrm>
            <a:off x="539552" y="95444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ปรากฎหน้าจอ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Select Fields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960CCB-8821-4260-883F-0506C1E18D90}"/>
              </a:ext>
            </a:extLst>
          </p:cNvPr>
          <p:cNvSpPr txBox="1"/>
          <p:nvPr/>
        </p:nvSpPr>
        <p:spPr>
          <a:xfrm>
            <a:off x="532728" y="1346565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คลิกปุ่ม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Next &gt;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3987DD-331C-4817-8F57-7CF64982A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794244"/>
            <a:ext cx="4824536" cy="48505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F917D8-2440-4A8F-AA3C-93337F420552}"/>
              </a:ext>
            </a:extLst>
          </p:cNvPr>
          <p:cNvSpPr/>
          <p:nvPr/>
        </p:nvSpPr>
        <p:spPr>
          <a:xfrm>
            <a:off x="4067944" y="6237312"/>
            <a:ext cx="770393" cy="215064"/>
          </a:xfrm>
          <a:prstGeom prst="rect">
            <a:avLst/>
          </a:prstGeom>
          <a:noFill/>
          <a:ln w="38100">
            <a:solidFill>
              <a:srgbClr val="CC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65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การนำเข้าข้อมูลและพัฒนาชุดคำสั่งนำเข้าข้อมูล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3614F9-D97F-4E5B-8CA1-C4394BC1BC9C}"/>
              </a:ext>
            </a:extLst>
          </p:cNvPr>
          <p:cNvSpPr txBox="1"/>
          <p:nvPr/>
        </p:nvSpPr>
        <p:spPr>
          <a:xfrm>
            <a:off x="539552" y="95444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ปรากฎหน้าจอ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Table ‘Untitled’ changed, save as: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960CCB-8821-4260-883F-0506C1E18D90}"/>
              </a:ext>
            </a:extLst>
          </p:cNvPr>
          <p:cNvSpPr txBox="1"/>
          <p:nvPr/>
        </p:nvSpPr>
        <p:spPr>
          <a:xfrm>
            <a:off x="532728" y="1404065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คลิกปุ่ม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DB9F55-7D0C-4E6A-8103-9F69A64B5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107" y="2438465"/>
            <a:ext cx="5688229" cy="21909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3DCA05-5A67-466D-B8FF-60F61094C106}"/>
              </a:ext>
            </a:extLst>
          </p:cNvPr>
          <p:cNvSpPr/>
          <p:nvPr/>
        </p:nvSpPr>
        <p:spPr>
          <a:xfrm>
            <a:off x="5724129" y="3068960"/>
            <a:ext cx="1656184" cy="360040"/>
          </a:xfrm>
          <a:prstGeom prst="rect">
            <a:avLst/>
          </a:prstGeom>
          <a:noFill/>
          <a:ln w="38100">
            <a:solidFill>
              <a:srgbClr val="CC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69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การนำเข้าข้อมูลและพัฒนาชุดคำสั่งนำเข้าข้อมูล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3614F9-D97F-4E5B-8CA1-C4394BC1BC9C}"/>
              </a:ext>
            </a:extLst>
          </p:cNvPr>
          <p:cNvSpPr txBox="1"/>
          <p:nvPr/>
        </p:nvSpPr>
        <p:spPr>
          <a:xfrm>
            <a:off x="539552" y="95444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แสดงผลลัพธ์การนำเข้าข้อมูลสำเร็จ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890ECB-71BB-45E3-A66D-D021469DC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538" y="1700808"/>
            <a:ext cx="7094835" cy="46638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4E87CE-1E79-4B87-A6B3-09336146A7FA}"/>
              </a:ext>
            </a:extLst>
          </p:cNvPr>
          <p:cNvSpPr/>
          <p:nvPr/>
        </p:nvSpPr>
        <p:spPr>
          <a:xfrm>
            <a:off x="1187624" y="3068960"/>
            <a:ext cx="1656184" cy="432048"/>
          </a:xfrm>
          <a:prstGeom prst="rect">
            <a:avLst/>
          </a:prstGeom>
          <a:noFill/>
          <a:ln w="38100">
            <a:solidFill>
              <a:srgbClr val="CC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02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กิจกรรมที่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4CACEA-365D-4B39-864C-A4A9ED32437B}"/>
              </a:ext>
            </a:extLst>
          </p:cNvPr>
          <p:cNvSpPr txBox="1"/>
          <p:nvPr/>
        </p:nvSpPr>
        <p:spPr>
          <a:xfrm>
            <a:off x="539552" y="1271959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นำเข้าข้อมูลตารางที่กำหนดให้ดังต่อไปนี้สู่โปรเจ็คการตรวจสอบ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AF7DC2-02BC-45E1-A9F4-91618393D37E}"/>
              </a:ext>
            </a:extLst>
          </p:cNvPr>
          <p:cNvSpPr txBox="1"/>
          <p:nvPr/>
        </p:nvSpPr>
        <p:spPr>
          <a:xfrm>
            <a:off x="755576" y="1950080"/>
            <a:ext cx="18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cad_deposit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469CA2-AEF6-46B7-8BB8-1EEE99E65A4B}"/>
              </a:ext>
            </a:extLst>
          </p:cNvPr>
          <p:cNvSpPr txBox="1"/>
          <p:nvPr/>
        </p:nvSpPr>
        <p:spPr>
          <a:xfrm>
            <a:off x="771600" y="2706646"/>
            <a:ext cx="32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cad_deposit_member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DEB9B3-F62D-4D02-82FB-409B0D016239}"/>
              </a:ext>
            </a:extLst>
          </p:cNvPr>
          <p:cNvSpPr txBox="1"/>
          <p:nvPr/>
        </p:nvSpPr>
        <p:spPr>
          <a:xfrm>
            <a:off x="755576" y="3436162"/>
            <a:ext cx="4072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cad_deposit_bank_account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3F4827-15A2-4C27-A3E1-C3785EB1E203}"/>
              </a:ext>
            </a:extLst>
          </p:cNvPr>
          <p:cNvSpPr txBox="1"/>
          <p:nvPr/>
        </p:nvSpPr>
        <p:spPr>
          <a:xfrm>
            <a:off x="771600" y="4258299"/>
            <a:ext cx="3984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</a:lstStyle>
          <a:p>
            <a:r>
              <a:rPr lang="en-US" dirty="0" err="1"/>
              <a:t>cad_deposit_account_type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D9AE94-6E76-45F7-B596-FDDC581D4369}"/>
              </a:ext>
            </a:extLst>
          </p:cNvPr>
          <p:cNvSpPr txBox="1"/>
          <p:nvPr/>
        </p:nvSpPr>
        <p:spPr>
          <a:xfrm>
            <a:off x="755576" y="5076473"/>
            <a:ext cx="3784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</a:lstStyle>
          <a:p>
            <a:r>
              <a:rPr lang="en-US" dirty="0" err="1"/>
              <a:t>cad_deposit_close_draw</a:t>
            </a:r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9F767A-FBA6-4112-A3BF-E8E3B13BED11}"/>
              </a:ext>
            </a:extLst>
          </p:cNvPr>
          <p:cNvSpPr txBox="1"/>
          <p:nvPr/>
        </p:nvSpPr>
        <p:spPr>
          <a:xfrm>
            <a:off x="4611964" y="1950080"/>
            <a:ext cx="3744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cad_deposit_organization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70E1EA-8FAF-4448-8927-F03C6A5725F1}"/>
              </a:ext>
            </a:extLst>
          </p:cNvPr>
          <p:cNvSpPr txBox="1"/>
          <p:nvPr/>
        </p:nvSpPr>
        <p:spPr>
          <a:xfrm>
            <a:off x="4627988" y="2706646"/>
            <a:ext cx="4016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</a:lstStyle>
          <a:p>
            <a:r>
              <a:rPr lang="en-US" dirty="0" err="1"/>
              <a:t>cad_deposit_member_group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9069A3-409E-4F56-939C-F5A66E70F09E}"/>
              </a:ext>
            </a:extLst>
          </p:cNvPr>
          <p:cNvSpPr txBox="1"/>
          <p:nvPr/>
        </p:nvSpPr>
        <p:spPr>
          <a:xfrm>
            <a:off x="4611964" y="3436162"/>
            <a:ext cx="4392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cad_deposit_account_sub_type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1E4349-B7BB-4189-8AD5-BD581111C22B}"/>
              </a:ext>
            </a:extLst>
          </p:cNvPr>
          <p:cNvSpPr txBox="1"/>
          <p:nvPr/>
        </p:nvSpPr>
        <p:spPr>
          <a:xfrm>
            <a:off x="4627988" y="4258299"/>
            <a:ext cx="3800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</a:lstStyle>
          <a:p>
            <a:r>
              <a:rPr lang="en-US" dirty="0" err="1"/>
              <a:t>cad_deposit_activity</a:t>
            </a:r>
            <a:r>
              <a:rPr lang="en-US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1B403A-7E2F-4474-8B2C-477ACA7C0068}"/>
              </a:ext>
            </a:extLst>
          </p:cNvPr>
          <p:cNvSpPr txBox="1"/>
          <p:nvPr/>
        </p:nvSpPr>
        <p:spPr>
          <a:xfrm>
            <a:off x="4611964" y="5076473"/>
            <a:ext cx="4104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</a:lstStyle>
          <a:p>
            <a:r>
              <a:rPr lang="en-US" dirty="0" err="1"/>
              <a:t>cad_deposit_guarantee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355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การนำเข้าข้อมูลและพัฒนาชุดคำสั่งนำเข้าข้อมูล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4CACEA-365D-4B39-864C-A4A9ED32437B}"/>
              </a:ext>
            </a:extLst>
          </p:cNvPr>
          <p:cNvSpPr txBox="1"/>
          <p:nvPr/>
        </p:nvSpPr>
        <p:spPr>
          <a:xfrm>
            <a:off x="539552" y="95444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ณ โปรเจ็คการตรวจสอบ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31DF9-E69D-4B25-9619-FCB95FDF6F65}"/>
              </a:ext>
            </a:extLst>
          </p:cNvPr>
          <p:cNvSpPr txBox="1"/>
          <p:nvPr/>
        </p:nvSpPr>
        <p:spPr>
          <a:xfrm>
            <a:off x="532728" y="1346565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คลิกขวาที่ชื่อโปรเจ็ค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--&gt; New --&gt; Folder…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DF70589-17F9-48B8-ACC9-C2A2501D6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313" y="1810309"/>
            <a:ext cx="6130431" cy="486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50A876A-6434-469D-B5B4-9A0F5F556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520" y="2671118"/>
            <a:ext cx="1560600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7E76698-83B5-453D-B3CD-70E1F73D9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6120" y="2668805"/>
            <a:ext cx="1493649" cy="8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68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การนำเข้าข้อมูลและพัฒนาชุดคำสั่งนำเข้าข้อมูล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3F72A1-7EAD-49B4-9096-9E78DAAA6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881" y="1882950"/>
            <a:ext cx="6130431" cy="486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277492-F384-4F75-9B8A-58FFCD713F15}"/>
              </a:ext>
            </a:extLst>
          </p:cNvPr>
          <p:cNvSpPr txBox="1"/>
          <p:nvPr/>
        </p:nvSpPr>
        <p:spPr>
          <a:xfrm>
            <a:off x="539552" y="95444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ปรากฎโฟลเดอร์ที่ชื่อ </a:t>
            </a:r>
            <a:r>
              <a:rPr lang="en-US" sz="3200" b="1" dirty="0" err="1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New_Folder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C773C3-EF38-4F8B-A69C-D04545933417}"/>
              </a:ext>
            </a:extLst>
          </p:cNvPr>
          <p:cNvSpPr txBox="1"/>
          <p:nvPr/>
        </p:nvSpPr>
        <p:spPr>
          <a:xfrm>
            <a:off x="532728" y="1346565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  </a:t>
            </a:r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เปลี่ยนชื่อโฟลเดอร์ </a:t>
            </a:r>
            <a:r>
              <a:rPr lang="en-US" sz="3200" b="1" dirty="0" err="1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New_Folder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เป็น การจัดการระบบ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5DB882-E554-4394-8CA3-4C04DD86C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2961530"/>
            <a:ext cx="883997" cy="20575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01F413F-4F31-4EFF-822F-9FDDA75212A4}"/>
              </a:ext>
            </a:extLst>
          </p:cNvPr>
          <p:cNvSpPr/>
          <p:nvPr/>
        </p:nvSpPr>
        <p:spPr>
          <a:xfrm>
            <a:off x="1996856" y="2934086"/>
            <a:ext cx="1692760" cy="252000"/>
          </a:xfrm>
          <a:prstGeom prst="rect">
            <a:avLst/>
          </a:prstGeom>
          <a:noFill/>
          <a:ln w="38100">
            <a:solidFill>
              <a:srgbClr val="CC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การนำเข้าข้อมูลและพัฒนาชุดคำสั่งนำเข้าข้อมูล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6C37DE-FD2F-4635-B947-A80E646E0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169" y="1906934"/>
            <a:ext cx="6130431" cy="486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940316-110E-47F3-BA22-5F00652D4960}"/>
              </a:ext>
            </a:extLst>
          </p:cNvPr>
          <p:cNvSpPr txBox="1"/>
          <p:nvPr/>
        </p:nvSpPr>
        <p:spPr>
          <a:xfrm>
            <a:off x="539552" y="95444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โฟลเดอร์การจัดการระบบ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12C28F-ED2D-4CD3-B55D-12E32FBFDCCF}"/>
              </a:ext>
            </a:extLst>
          </p:cNvPr>
          <p:cNvSpPr txBox="1"/>
          <p:nvPr/>
        </p:nvSpPr>
        <p:spPr>
          <a:xfrm>
            <a:off x="532728" y="1364853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  </a:t>
            </a:r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คลิกขวาเลือก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New --&gt; Script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0EC392-A4D7-4E82-90BE-4DD7990F9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080" y="3023240"/>
            <a:ext cx="1560600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81434C-D343-4E1B-84C8-1B96C97054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680" y="3028818"/>
            <a:ext cx="120615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81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ACL </a:t>
            </a:r>
            <a:r>
              <a:rPr lang="th-TH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คืออะไร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001BFD-71CC-45F5-8558-19482C3279C3}"/>
              </a:ext>
            </a:extLst>
          </p:cNvPr>
          <p:cNvSpPr txBox="1"/>
          <p:nvPr/>
        </p:nvSpPr>
        <p:spPr>
          <a:xfrm>
            <a:off x="899592" y="1196752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โปรแกรมสำเร็จรูปทั่วไปสำหรับการสอบบัญชี</a:t>
            </a:r>
            <a:r>
              <a:rPr lang="en-US" alt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alt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alt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Generalized </a:t>
            </a:r>
            <a:r>
              <a:rPr lang="th-TH" alt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Audit Software)</a:t>
            </a:r>
            <a:r>
              <a:rPr lang="en-US" alt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th-TH" alt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C9C6A6-3F9B-4317-8F5E-4F785F019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98" y="1231042"/>
            <a:ext cx="368405" cy="36840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AF0C364-DAC2-45DA-BB4E-FE3F1BCD31F4}"/>
              </a:ext>
            </a:extLst>
          </p:cNvPr>
          <p:cNvSpPr txBox="1"/>
          <p:nvPr/>
        </p:nvSpPr>
        <p:spPr>
          <a:xfrm>
            <a:off x="899592" y="227397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en-US" sz="3200" b="1" dirty="0">
                <a:solidFill>
                  <a:srgbClr val="080808"/>
                </a:solidFill>
              </a:rPr>
              <a:t>เครื่องมือช่วยในการอ่านข้อมูล วิเคราะห์ข้อมูล ที่มีอยู่บนเครื่องคอมพิวเตอร์ขนาดต่างๆ</a:t>
            </a:r>
            <a:r>
              <a:rPr lang="en-US" alt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th-TH" alt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3235CEE-656B-4C55-99FA-D3210E26C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98" y="2308260"/>
            <a:ext cx="368405" cy="368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6C1A6C2-3AE7-4F9A-9783-4F20718A978F}"/>
              </a:ext>
            </a:extLst>
          </p:cNvPr>
          <p:cNvSpPr txBox="1"/>
          <p:nvPr/>
        </p:nvSpPr>
        <p:spPr>
          <a:xfrm>
            <a:off x="899592" y="3351190"/>
            <a:ext cx="77048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เครื่องมือช่วยให้ผู้สอบบัญชีสามารถประมวลผลข้อมูลได้ เช่น</a:t>
            </a:r>
            <a:r>
              <a:rPr lang="en-US" alt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r>
              <a:rPr lang="en-US" alt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th-TH" alt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การทดสอบการคำนวณ</a:t>
            </a:r>
          </a:p>
          <a:p>
            <a:r>
              <a:rPr lang="en-US" alt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th-TH" alt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การวิเคราะห์ข้อมูลทางการเงิน</a:t>
            </a:r>
          </a:p>
          <a:p>
            <a:r>
              <a:rPr lang="en-US" alt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th-TH" alt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การสุ่มตัวอย่าง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100704D-DD6C-459A-A6F1-98BD6A360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98" y="3385478"/>
            <a:ext cx="368405" cy="36840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A56FF-994E-409F-A231-BB13C716A011}"/>
              </a:ext>
            </a:extLst>
          </p:cNvPr>
          <p:cNvSpPr txBox="1"/>
          <p:nvPr/>
        </p:nvSpPr>
        <p:spPr>
          <a:xfrm>
            <a:off x="899592" y="5448126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en-US" sz="3200" b="1" dirty="0">
                <a:solidFill>
                  <a:srgbClr val="080808"/>
                </a:solidFill>
              </a:rPr>
              <a:t>เครื่องมือช่วยจัดทำผลลัพธ์จากการประมวลผลในรูปรายงาน หรือแฟ้มข้อมูล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61579A2-0C6D-4092-8B98-E512C814A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98" y="5482416"/>
            <a:ext cx="368405" cy="36840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การนำเข้าข้อมูลและพัฒนาชุดคำสั่งนำเข้าข้อมูล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3614F9-D97F-4E5B-8CA1-C4394BC1BC9C}"/>
              </a:ext>
            </a:extLst>
          </p:cNvPr>
          <p:cNvSpPr txBox="1"/>
          <p:nvPr/>
        </p:nvSpPr>
        <p:spPr>
          <a:xfrm>
            <a:off x="539552" y="95444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ณ </a:t>
            </a:r>
            <a:r>
              <a:rPr lang="en-US" sz="3200" b="1" dirty="0" err="1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New_Script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960CCB-8821-4260-883F-0506C1E18D90}"/>
              </a:ext>
            </a:extLst>
          </p:cNvPr>
          <p:cNvSpPr txBox="1"/>
          <p:nvPr/>
        </p:nvSpPr>
        <p:spPr>
          <a:xfrm>
            <a:off x="532728" y="1346565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คลิกขวาเลือก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Rename </a:t>
            </a:r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ทำการเปลี่ยนชื่อเป็น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import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74C042-05F2-4856-9460-DCEFD7308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169" y="1906934"/>
            <a:ext cx="6130431" cy="48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493318-F407-4ED5-8FC0-C63BB6D1C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310" y="3195385"/>
            <a:ext cx="1327642" cy="15445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AF5AE4-B2ED-4497-BAF9-7E34D5B45B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2310" y="3023815"/>
            <a:ext cx="571550" cy="1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96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การนำเข้าข้อมูลและพัฒนาชุดคำสั่งนำเข้าข้อมูล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3614F9-D97F-4E5B-8CA1-C4394BC1BC9C}"/>
              </a:ext>
            </a:extLst>
          </p:cNvPr>
          <p:cNvSpPr txBox="1"/>
          <p:nvPr/>
        </p:nvSpPr>
        <p:spPr>
          <a:xfrm>
            <a:off x="548139" y="1189464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พิมพ์คำสั่งดังต่อไปนี้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8BD3BA-DEDE-421C-BFE1-0FE20388F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169" y="1888662"/>
            <a:ext cx="6130431" cy="486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DE1174-A250-4E2F-9A95-B0DD6CD2A6C2}"/>
              </a:ext>
            </a:extLst>
          </p:cNvPr>
          <p:cNvSpPr txBox="1"/>
          <p:nvPr/>
        </p:nvSpPr>
        <p:spPr>
          <a:xfrm>
            <a:off x="3347864" y="3717032"/>
            <a:ext cx="42484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SET SAFETY OFF</a:t>
            </a:r>
          </a:p>
          <a:p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SET FOLDER /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ข้อมูลตั้งต้นระบบสมาชิกและหุ้น</a:t>
            </a:r>
          </a:p>
          <a:p>
            <a:endParaRPr lang="en-US" sz="3200" b="1" dirty="0">
              <a:solidFill>
                <a:srgbClr val="0000FF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SET SAFETY ON</a:t>
            </a:r>
          </a:p>
        </p:txBody>
      </p:sp>
    </p:spTree>
    <p:extLst>
      <p:ext uri="{BB962C8B-B14F-4D97-AF65-F5344CB8AC3E}">
        <p14:creationId xmlns:p14="http://schemas.microsoft.com/office/powerpoint/2010/main" val="20419805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การนำเข้าข้อมูลและพัฒนาชุดคำสั่งนำเข้าข้อมูล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3614F9-D97F-4E5B-8CA1-C4394BC1BC9C}"/>
              </a:ext>
            </a:extLst>
          </p:cNvPr>
          <p:cNvSpPr txBox="1"/>
          <p:nvPr/>
        </p:nvSpPr>
        <p:spPr>
          <a:xfrm>
            <a:off x="539552" y="90872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คลิกแท็บ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Log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960CCB-8821-4260-883F-0506C1E18D90}"/>
              </a:ext>
            </a:extLst>
          </p:cNvPr>
          <p:cNvSpPr txBox="1"/>
          <p:nvPr/>
        </p:nvSpPr>
        <p:spPr>
          <a:xfrm>
            <a:off x="532728" y="126076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คลิก </a:t>
            </a:r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หน้าคำสั่ง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IMPORT ODBC….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968648-7688-4DBE-A916-43A667C33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896" y="2115088"/>
            <a:ext cx="5903378" cy="468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552521-8193-4E0C-BF60-DAD84CCAB8E7}"/>
              </a:ext>
            </a:extLst>
          </p:cNvPr>
          <p:cNvSpPr txBox="1"/>
          <p:nvPr/>
        </p:nvSpPr>
        <p:spPr>
          <a:xfrm>
            <a:off x="544144" y="1685731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คลิกขวาเลือก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Copy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63F05D-EF68-4028-9E87-1E665CF87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3542" y="3919554"/>
            <a:ext cx="1943268" cy="1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070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การนำเข้าข้อมูลและพัฒนาชุดคำสั่งนำเข้าข้อมูล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3614F9-D97F-4E5B-8CA1-C4394BC1BC9C}"/>
              </a:ext>
            </a:extLst>
          </p:cNvPr>
          <p:cNvSpPr txBox="1"/>
          <p:nvPr/>
        </p:nvSpPr>
        <p:spPr>
          <a:xfrm>
            <a:off x="539552" y="95444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ณ ไฟล์สคริปต์นำเข้าข้อมูล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960CCB-8821-4260-883F-0506C1E18D90}"/>
              </a:ext>
            </a:extLst>
          </p:cNvPr>
          <p:cNvSpPr txBox="1"/>
          <p:nvPr/>
        </p:nvSpPr>
        <p:spPr>
          <a:xfrm>
            <a:off x="532728" y="1346565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คลิกขวาเลือกคำสั่ง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Paste</a:t>
            </a:r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2495FF-8080-43CA-8244-308B0E26B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773676"/>
            <a:ext cx="6243928" cy="4949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B3BA14-BD7E-44D8-B0E1-9BE3E9561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3424432"/>
            <a:ext cx="1333616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650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การนำเข้าข้อมูลและพัฒนาชุดคำสั่งนำเข้าข้อมูล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3614F9-D97F-4E5B-8CA1-C4394BC1BC9C}"/>
              </a:ext>
            </a:extLst>
          </p:cNvPr>
          <p:cNvSpPr txBox="1"/>
          <p:nvPr/>
        </p:nvSpPr>
        <p:spPr>
          <a:xfrm>
            <a:off x="539552" y="95444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แสดงผลลัพธ์ชุดคำสั่งนำเข้าข้อมูล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0B0EED-057E-41E6-8A6B-93E388514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670904"/>
            <a:ext cx="6130431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065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06F26A6-3770-4F2B-8FF3-04BD95C7750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504" y="4191002"/>
            <a:ext cx="8655496" cy="1012825"/>
          </a:xfrm>
        </p:spPr>
        <p:txBody>
          <a:bodyPr/>
          <a:lstStyle/>
          <a:p>
            <a:r>
              <a:rPr lang="th-TH" altLang="en-US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 คำสั่งที่ใช้สำหรับการพัฒนาชุดคำสั่งตรวจสอบ</a:t>
            </a:r>
            <a:endParaRPr lang="en-US" altLang="en-US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EBACD8-2211-4900-B62F-145488D06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673581"/>
            <a:ext cx="1152128" cy="114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894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ภาพรวมคำสั่งที่ใช้ในการพัฒนาชุดคำสั่ง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7772A4F-A58A-49F9-A9B2-AABA87BE05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906498"/>
              </p:ext>
            </p:extLst>
          </p:nvPr>
        </p:nvGraphicFramePr>
        <p:xfrm>
          <a:off x="692752" y="1124744"/>
          <a:ext cx="7992888" cy="538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222">
                  <a:extLst>
                    <a:ext uri="{9D8B030D-6E8A-4147-A177-3AD203B41FA5}">
                      <a16:colId xmlns:a16="http://schemas.microsoft.com/office/drawing/2014/main" val="118653375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val="2903495037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val="1713103809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val="522476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500" b="1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การทดสอบที่ต้องการ</a:t>
                      </a:r>
                      <a:endParaRPr lang="en-GB" sz="1500" b="1" dirty="0">
                        <a:solidFill>
                          <a:srgbClr val="080808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คำอธิบาย</a:t>
                      </a:r>
                      <a:endParaRPr lang="en-GB" sz="1500" b="1" dirty="0">
                        <a:solidFill>
                          <a:srgbClr val="080808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คำสั่งที่ใช้</a:t>
                      </a:r>
                      <a:endParaRPr lang="en-GB" sz="1500" b="1" dirty="0">
                        <a:solidFill>
                          <a:srgbClr val="080808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ประเภทข้อมูล</a:t>
                      </a:r>
                      <a:endParaRPr lang="en-GB" sz="1500" b="1" dirty="0">
                        <a:solidFill>
                          <a:srgbClr val="080808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883959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การนับจำนวน การหายอดรวม และค่าสถิติ</a:t>
                      </a:r>
                      <a:endParaRPr lang="en-GB" sz="1500" b="1" dirty="0">
                        <a:solidFill>
                          <a:srgbClr val="080808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endParaRPr lang="en-US" sz="1500" dirty="0">
                        <a:solidFill>
                          <a:srgbClr val="080808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เพื่อทราบลักษณะทั่วไปของแฟ้มข้อมูล</a:t>
                      </a:r>
                      <a:endParaRPr lang="en-GB" sz="1500" b="1" dirty="0">
                        <a:solidFill>
                          <a:srgbClr val="080808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endParaRPr lang="en-US" sz="1500" dirty="0">
                        <a:solidFill>
                          <a:srgbClr val="080808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b="1" kern="1200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Count</a:t>
                      </a:r>
                      <a:endParaRPr lang="en-GB" sz="1500" b="1" kern="1200" dirty="0">
                        <a:solidFill>
                          <a:srgbClr val="080808"/>
                        </a:solidFill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b="1" kern="1200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Record-based</a:t>
                      </a:r>
                      <a:endParaRPr lang="en-GB" sz="1500" b="1" kern="1200" dirty="0">
                        <a:solidFill>
                          <a:srgbClr val="080808"/>
                        </a:solidFill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273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Total</a:t>
                      </a:r>
                      <a:endParaRPr lang="en-GB" sz="1500" b="1" dirty="0">
                        <a:solidFill>
                          <a:srgbClr val="080808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Numeric</a:t>
                      </a:r>
                      <a:endParaRPr lang="en-GB" sz="1500" b="1" dirty="0">
                        <a:solidFill>
                          <a:srgbClr val="080808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1888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Statistics</a:t>
                      </a:r>
                      <a:endParaRPr lang="en-GB" sz="1500" b="1" dirty="0">
                        <a:solidFill>
                          <a:srgbClr val="080808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Character, Numeric, Date</a:t>
                      </a:r>
                      <a:endParaRPr lang="en-GB" sz="1500" b="1" dirty="0">
                        <a:solidFill>
                          <a:srgbClr val="080808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648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ความครบถ้วน</a:t>
                      </a:r>
                      <a:r>
                        <a:rPr lang="th-TH" sz="1500" b="1" baseline="0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500" b="1" baseline="0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(Completeness)</a:t>
                      </a:r>
                      <a:endParaRPr lang="en-GB" sz="1500" b="1" dirty="0">
                        <a:solidFill>
                          <a:srgbClr val="080808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endParaRPr lang="en-US" sz="1500" dirty="0">
                        <a:solidFill>
                          <a:srgbClr val="080808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เพื่อพิสูจน์ความครบถ้วนของเลขที่ตามลำดับ</a:t>
                      </a:r>
                      <a:r>
                        <a:rPr lang="th-TH" sz="1500" b="1" baseline="0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ไม่กระโดด</a:t>
                      </a:r>
                      <a:endParaRPr lang="en-GB" sz="1500" b="1" dirty="0">
                        <a:solidFill>
                          <a:srgbClr val="080808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Gap</a:t>
                      </a:r>
                      <a:endParaRPr lang="en-GB" sz="1500" b="1" dirty="0">
                        <a:solidFill>
                          <a:srgbClr val="080808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Character,</a:t>
                      </a:r>
                      <a:r>
                        <a:rPr lang="en-US" sz="1500" b="1" baseline="0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Numeric, Date</a:t>
                      </a:r>
                      <a:endParaRPr lang="en-GB" sz="1500" b="1" dirty="0">
                        <a:solidFill>
                          <a:srgbClr val="080808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145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ซ้ำ</a:t>
                      </a:r>
                      <a:r>
                        <a:rPr lang="th-TH" sz="1500" b="1" baseline="0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500" b="1" baseline="0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(Uniqueness) </a:t>
                      </a:r>
                      <a:endParaRPr lang="en-GB" sz="1500" b="1" dirty="0">
                        <a:solidFill>
                          <a:srgbClr val="080808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endParaRPr lang="en-US" sz="1500" dirty="0">
                        <a:solidFill>
                          <a:srgbClr val="080808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เพื่อประเมินว่ามีรายการใดเกิดซ้ำ</a:t>
                      </a:r>
                      <a:endParaRPr lang="en-GB" sz="1500" b="1" dirty="0">
                        <a:solidFill>
                          <a:srgbClr val="080808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Duplicate</a:t>
                      </a:r>
                      <a:endParaRPr lang="en-GB" sz="1500" b="1" dirty="0">
                        <a:solidFill>
                          <a:srgbClr val="080808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Character,</a:t>
                      </a:r>
                      <a:r>
                        <a:rPr lang="en-US" sz="1500" b="1" baseline="0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Numeric, Date</a:t>
                      </a:r>
                      <a:endParaRPr lang="en-GB" sz="1500" b="1" dirty="0">
                        <a:solidFill>
                          <a:srgbClr val="080808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714807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การจัดกลุ่ม</a:t>
                      </a:r>
                      <a:endParaRPr lang="en-GB" sz="1500" b="1" dirty="0">
                        <a:solidFill>
                          <a:srgbClr val="080808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endParaRPr lang="en-US" sz="1500" dirty="0">
                        <a:solidFill>
                          <a:srgbClr val="080808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เพื่อจัดกลุ่มและแสดงจำนวนรายการและมูลค่าตามช่วงวันที่ ช่วงค่า</a:t>
                      </a:r>
                      <a:r>
                        <a:rPr lang="th-TH" sz="1500" b="1" baseline="0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พิสัย หรือตามรหัสที่ใช้ในการจัดกลุ่ม</a:t>
                      </a:r>
                      <a:endParaRPr lang="en-GB" sz="1500" b="1" dirty="0">
                        <a:solidFill>
                          <a:srgbClr val="080808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endParaRPr lang="en-US" sz="1500" dirty="0">
                        <a:solidFill>
                          <a:srgbClr val="080808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Stratify</a:t>
                      </a:r>
                      <a:endParaRPr lang="en-GB" sz="1500" b="1" dirty="0">
                        <a:solidFill>
                          <a:srgbClr val="080808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Numeric</a:t>
                      </a:r>
                      <a:endParaRPr lang="en-GB" sz="1500" b="1" dirty="0">
                        <a:solidFill>
                          <a:srgbClr val="080808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7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Classify</a:t>
                      </a:r>
                      <a:endParaRPr lang="en-GB" sz="1500" b="1" dirty="0">
                        <a:solidFill>
                          <a:srgbClr val="080808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Character</a:t>
                      </a:r>
                      <a:endParaRPr lang="en-GB" sz="1500" b="1" dirty="0">
                        <a:solidFill>
                          <a:srgbClr val="080808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8694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Age</a:t>
                      </a:r>
                      <a:endParaRPr lang="en-GB" sz="1500" b="1" dirty="0">
                        <a:solidFill>
                          <a:srgbClr val="080808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Date</a:t>
                      </a:r>
                      <a:endParaRPr lang="en-GB" sz="1500" b="1" dirty="0">
                        <a:solidFill>
                          <a:srgbClr val="080808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3446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Summarize</a:t>
                      </a:r>
                      <a:endParaRPr lang="en-GB" sz="1500" b="1" dirty="0">
                        <a:solidFill>
                          <a:srgbClr val="080808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Character,</a:t>
                      </a:r>
                      <a:r>
                        <a:rPr lang="en-US" sz="1500" b="1" baseline="0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Date</a:t>
                      </a:r>
                      <a:endParaRPr lang="en-GB" sz="1500" b="1" dirty="0">
                        <a:solidFill>
                          <a:srgbClr val="080808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868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kern="1200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การเรียกข้อมูล การคัดกรองข้อมูล</a:t>
                      </a:r>
                      <a:endParaRPr lang="en-GB" sz="1500" b="1" kern="1200" dirty="0">
                        <a:solidFill>
                          <a:srgbClr val="080808"/>
                        </a:solidFill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kern="1200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เพื่อเรียกหรือคัดกรองข้อมูลในตารางตามเกณฑ์ที่กำหนด</a:t>
                      </a:r>
                      <a:endParaRPr lang="en-GB" sz="1500" b="1" kern="1200" dirty="0">
                        <a:solidFill>
                          <a:srgbClr val="080808"/>
                        </a:solidFill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Extract</a:t>
                      </a:r>
                      <a:endParaRPr lang="en-GB" sz="1500" b="1" kern="1200" dirty="0">
                        <a:solidFill>
                          <a:srgbClr val="080808"/>
                        </a:solidFill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  <a:p>
                      <a:endParaRPr lang="en-US" sz="1500" dirty="0">
                        <a:solidFill>
                          <a:srgbClr val="080808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Record and Field Based</a:t>
                      </a:r>
                      <a:endParaRPr lang="en-GB" sz="1500" b="1" kern="1200" dirty="0">
                        <a:solidFill>
                          <a:srgbClr val="080808"/>
                        </a:solidFill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  <a:p>
                      <a:endParaRPr lang="en-US" sz="1500" dirty="0">
                        <a:solidFill>
                          <a:srgbClr val="080808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199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การเรียกข้อมูลตามความสัมพันธ์ตั้งแต่สองตาราง</a:t>
                      </a:r>
                      <a:endParaRPr lang="en-GB" sz="1500" b="1" dirty="0">
                        <a:solidFill>
                          <a:srgbClr val="080808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เพื่อสร้างความสัมพันธ์หรือรวมตารางเขาด้วยกัน</a:t>
                      </a:r>
                      <a:endParaRPr lang="en-GB" sz="1500" b="1" dirty="0">
                        <a:solidFill>
                          <a:srgbClr val="080808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endParaRPr lang="en-US" sz="1500" dirty="0">
                        <a:solidFill>
                          <a:srgbClr val="080808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Join</a:t>
                      </a:r>
                      <a:endParaRPr lang="en-GB" sz="1500" b="1" dirty="0">
                        <a:solidFill>
                          <a:srgbClr val="080808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endParaRPr lang="en-US" sz="1500" dirty="0">
                        <a:solidFill>
                          <a:srgbClr val="080808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Character</a:t>
                      </a:r>
                      <a:endParaRPr lang="en-GB" sz="1500" b="1" dirty="0">
                        <a:solidFill>
                          <a:srgbClr val="080808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endParaRPr lang="en-US" sz="1500" dirty="0">
                        <a:solidFill>
                          <a:srgbClr val="080808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660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3069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คำสั่งการจัดการข้อมูล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14" name="Cloud 13">
            <a:extLst>
              <a:ext uri="{FF2B5EF4-FFF2-40B4-BE49-F238E27FC236}">
                <a16:creationId xmlns:a16="http://schemas.microsoft.com/office/drawing/2014/main" id="{076774C0-AAC4-488A-87F0-3388B2CD4856}"/>
              </a:ext>
            </a:extLst>
          </p:cNvPr>
          <p:cNvSpPr/>
          <p:nvPr/>
        </p:nvSpPr>
        <p:spPr>
          <a:xfrm>
            <a:off x="3365867" y="1128055"/>
            <a:ext cx="2286255" cy="10768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EXTRACT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FC6F0D24-BC6E-451E-B825-2B31BDBFE56F}"/>
              </a:ext>
            </a:extLst>
          </p:cNvPr>
          <p:cNvSpPr/>
          <p:nvPr/>
        </p:nvSpPr>
        <p:spPr>
          <a:xfrm>
            <a:off x="6606227" y="2352191"/>
            <a:ext cx="2286255" cy="10768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EXPORT</a:t>
            </a: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0AF57F65-43E9-4532-8F7E-54A94B58DD2A}"/>
              </a:ext>
            </a:extLst>
          </p:cNvPr>
          <p:cNvSpPr/>
          <p:nvPr/>
        </p:nvSpPr>
        <p:spPr>
          <a:xfrm>
            <a:off x="6303886" y="5117987"/>
            <a:ext cx="2286255" cy="10768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JOIN</a:t>
            </a: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972DD8EC-3FEC-471B-A05C-2E330C38FEA2}"/>
              </a:ext>
            </a:extLst>
          </p:cNvPr>
          <p:cNvSpPr/>
          <p:nvPr/>
        </p:nvSpPr>
        <p:spPr>
          <a:xfrm>
            <a:off x="1196508" y="5373218"/>
            <a:ext cx="2286255" cy="10768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MERGE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AF98E457-6CD3-4659-AD63-5AB442194082}"/>
              </a:ext>
            </a:extLst>
          </p:cNvPr>
          <p:cNvSpPr/>
          <p:nvPr/>
        </p:nvSpPr>
        <p:spPr>
          <a:xfrm>
            <a:off x="611562" y="2780928"/>
            <a:ext cx="2286255" cy="10768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SORT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206536-B302-41FF-A577-1930E514258A}"/>
              </a:ext>
            </a:extLst>
          </p:cNvPr>
          <p:cNvCxnSpPr>
            <a:cxnSpLocks/>
          </p:cNvCxnSpPr>
          <p:nvPr/>
        </p:nvCxnSpPr>
        <p:spPr>
          <a:xfrm flipH="1">
            <a:off x="4591291" y="2216276"/>
            <a:ext cx="1" cy="63666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3A463A50-799B-4608-8573-017AC448460E}"/>
              </a:ext>
            </a:extLst>
          </p:cNvPr>
          <p:cNvSpPr/>
          <p:nvPr/>
        </p:nvSpPr>
        <p:spPr>
          <a:xfrm>
            <a:off x="4536424" y="2852935"/>
            <a:ext cx="126000" cy="12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DA07049-95CA-4707-9C9A-065C67D9FAE6}"/>
              </a:ext>
            </a:extLst>
          </p:cNvPr>
          <p:cNvSpPr/>
          <p:nvPr/>
        </p:nvSpPr>
        <p:spPr>
          <a:xfrm>
            <a:off x="5579840" y="3421217"/>
            <a:ext cx="126000" cy="12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038506-B8CB-415F-A4C0-605E5B1DEA27}"/>
              </a:ext>
            </a:extLst>
          </p:cNvPr>
          <p:cNvCxnSpPr>
            <a:cxnSpLocks/>
            <a:endCxn id="27" idx="7"/>
          </p:cNvCxnSpPr>
          <p:nvPr/>
        </p:nvCxnSpPr>
        <p:spPr>
          <a:xfrm flipH="1">
            <a:off x="5687388" y="3089388"/>
            <a:ext cx="1043692" cy="350283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D26CD312-1100-4A5B-B4C3-92B59085D897}"/>
              </a:ext>
            </a:extLst>
          </p:cNvPr>
          <p:cNvSpPr/>
          <p:nvPr/>
        </p:nvSpPr>
        <p:spPr>
          <a:xfrm>
            <a:off x="5422961" y="4818588"/>
            <a:ext cx="126000" cy="12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25A1D3E-B277-47F8-BA69-4419C8F3C636}"/>
              </a:ext>
            </a:extLst>
          </p:cNvPr>
          <p:cNvCxnSpPr>
            <a:cxnSpLocks/>
            <a:endCxn id="34" idx="5"/>
          </p:cNvCxnSpPr>
          <p:nvPr/>
        </p:nvCxnSpPr>
        <p:spPr>
          <a:xfrm flipH="1" flipV="1">
            <a:off x="5530509" y="4926136"/>
            <a:ext cx="841200" cy="591096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B872BC1A-5D4A-44F9-B054-3C101173D0E1}"/>
              </a:ext>
            </a:extLst>
          </p:cNvPr>
          <p:cNvSpPr/>
          <p:nvPr/>
        </p:nvSpPr>
        <p:spPr>
          <a:xfrm>
            <a:off x="3923928" y="4926136"/>
            <a:ext cx="126000" cy="12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7CDAFB4-5445-4B32-98FE-CB392E72DF0D}"/>
              </a:ext>
            </a:extLst>
          </p:cNvPr>
          <p:cNvCxnSpPr>
            <a:cxnSpLocks/>
            <a:stCxn id="37" idx="3"/>
          </p:cNvCxnSpPr>
          <p:nvPr/>
        </p:nvCxnSpPr>
        <p:spPr>
          <a:xfrm flipH="1">
            <a:off x="3369312" y="5033684"/>
            <a:ext cx="573068" cy="525812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214DB5BD-84DB-40CD-97BD-F320DDC06C6A}"/>
              </a:ext>
            </a:extLst>
          </p:cNvPr>
          <p:cNvSpPr/>
          <p:nvPr/>
        </p:nvSpPr>
        <p:spPr>
          <a:xfrm>
            <a:off x="3633947" y="3494867"/>
            <a:ext cx="126000" cy="12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AFA0077-C3F6-4C3C-9DB5-AC42B27DD15F}"/>
              </a:ext>
            </a:extLst>
          </p:cNvPr>
          <p:cNvCxnSpPr>
            <a:cxnSpLocks/>
          </p:cNvCxnSpPr>
          <p:nvPr/>
        </p:nvCxnSpPr>
        <p:spPr>
          <a:xfrm flipH="1" flipV="1">
            <a:off x="2756292" y="3106177"/>
            <a:ext cx="896109" cy="424228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98B72C6B-33E6-46FD-93E0-A1F32A2D36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" t="19973" r="22828"/>
          <a:stretch/>
        </p:blipFill>
        <p:spPr>
          <a:xfrm>
            <a:off x="3882084" y="3086483"/>
            <a:ext cx="1615612" cy="236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06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EXTRACT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001BFD-71CC-45F5-8558-19482C3279C3}"/>
              </a:ext>
            </a:extLst>
          </p:cNvPr>
          <p:cNvSpPr txBox="1"/>
          <p:nvPr/>
        </p:nvSpPr>
        <p:spPr>
          <a:xfrm>
            <a:off x="539552" y="1196752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คำสั่งที่ใช้คัดลอกข้อมูลจากแฟ้มข้อมูลหลัก และสร้างข้อมูลบนแฟ้มข้อมูลใหม่ ซึ่งช่วยให้ผู้สอบบัญชีสามารถกำหนดรูปแบบและเงื่อนไขของข้อมูลที่จะสร้างขึ้นมาใหม่ได้ตามต้องการ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1B5216-9B7E-46B9-8456-ACD207CC152B}"/>
              </a:ext>
            </a:extLst>
          </p:cNvPr>
          <p:cNvSpPr txBox="1"/>
          <p:nvPr/>
        </p:nvSpPr>
        <p:spPr>
          <a:xfrm>
            <a:off x="549848" y="2916235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คำสั่ง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Extract </a:t>
            </a:r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 </a:t>
            </a:r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รูปแบบ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AAFAC3-D159-43D5-9BE7-CE94E66CC5DE}"/>
              </a:ext>
            </a:extLst>
          </p:cNvPr>
          <p:cNvSpPr txBox="1"/>
          <p:nvPr/>
        </p:nvSpPr>
        <p:spPr>
          <a:xfrm>
            <a:off x="549848" y="3488933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Record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คัดลอกข้อมูลทุกคอลัมน์ของตารางต้นฉบับ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89C8A7-28F2-4F23-BF82-C0388BC71F4D}"/>
              </a:ext>
            </a:extLst>
          </p:cNvPr>
          <p:cNvSpPr txBox="1"/>
          <p:nvPr/>
        </p:nvSpPr>
        <p:spPr>
          <a:xfrm>
            <a:off x="549848" y="4140371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Field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คัดลอกข้อมูลบางคอลัมน์ เฉพาะที่เราสนใจตรวจสอบ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6ED6BE-9A51-478B-8C27-BF7A34638EF0}"/>
              </a:ext>
            </a:extLst>
          </p:cNvPr>
          <p:cNvSpPr txBox="1"/>
          <p:nvPr/>
        </p:nvSpPr>
        <p:spPr>
          <a:xfrm>
            <a:off x="549848" y="4716433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รูปแบบคำสั่ง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9D1F3D-2EEC-44F6-84C4-2ACBA7B67C06}"/>
              </a:ext>
            </a:extLst>
          </p:cNvPr>
          <p:cNvSpPr txBox="1"/>
          <p:nvPr/>
        </p:nvSpPr>
        <p:spPr>
          <a:xfrm>
            <a:off x="549848" y="5292497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EXTRACT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RECORD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IF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เงื่อนไข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TO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“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ชื่อตาราง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”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OPEN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5861E9-6787-4746-BD03-4EA2AC49012E}"/>
              </a:ext>
            </a:extLst>
          </p:cNvPr>
          <p:cNvSpPr txBox="1"/>
          <p:nvPr/>
        </p:nvSpPr>
        <p:spPr>
          <a:xfrm>
            <a:off x="549848" y="5805264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EXTRACT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FIELD 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ชื่อฟิลด์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IF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เงื่อนไข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TO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“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ชื่อตาราง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”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22493857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EXPORT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001BFD-71CC-45F5-8558-19482C3279C3}"/>
              </a:ext>
            </a:extLst>
          </p:cNvPr>
          <p:cNvSpPr txBox="1"/>
          <p:nvPr/>
        </p:nvSpPr>
        <p:spPr>
          <a:xfrm>
            <a:off x="539552" y="1196754"/>
            <a:ext cx="8136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คำสั่งที่ใช้สำหรับส่งข้อมูลออกมาแสดงในรูปแบบของโปรแกรมอื่นที่ต้องการได้ เช่น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Word</a:t>
            </a:r>
            <a:r>
              <a:rPr lang="th-TH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Excel</a:t>
            </a:r>
            <a:r>
              <a:rPr lang="th-TH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เป็นต้น ซึ่งช่วยให้ผู้สอบบัญชีสามารถนำข้อมูลไปวิเคราะห์และเป็นหลักฐานทางการตรวจสอบที่น่าเชื่อถือได้</a:t>
            </a:r>
            <a:endParaRPr lang="en-US" sz="3200" b="1" dirty="0">
              <a:solidFill>
                <a:schemeClr val="tx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519CD8-3ACB-4E9D-9865-5785E9E17FAF}"/>
              </a:ext>
            </a:extLst>
          </p:cNvPr>
          <p:cNvSpPr txBox="1"/>
          <p:nvPr/>
        </p:nvSpPr>
        <p:spPr>
          <a:xfrm>
            <a:off x="539552" y="330675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รูปแบบคำสั่ง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AF11E9-43F4-4CAF-8BC3-0159E0528D15}"/>
              </a:ext>
            </a:extLst>
          </p:cNvPr>
          <p:cNvSpPr txBox="1"/>
          <p:nvPr/>
        </p:nvSpPr>
        <p:spPr>
          <a:xfrm>
            <a:off x="549848" y="3861048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EXPORT FIELDS 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ชื่อฟิลด์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DBASE TO “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ตำแหน่งที่เก็บไฟล์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5007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ACL </a:t>
            </a:r>
            <a:r>
              <a:rPr lang="th-TH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คืออะไร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001BFD-71CC-45F5-8558-19482C3279C3}"/>
              </a:ext>
            </a:extLst>
          </p:cNvPr>
          <p:cNvSpPr txBox="1"/>
          <p:nvPr/>
        </p:nvSpPr>
        <p:spPr>
          <a:xfrm>
            <a:off x="899592" y="119675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ทำงานบน </a:t>
            </a:r>
            <a:r>
              <a:rPr lang="en-US" alt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Windows Base </a:t>
            </a:r>
            <a:r>
              <a:rPr lang="th-TH" alt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แบบ </a:t>
            </a:r>
            <a:r>
              <a:rPr lang="en-US" alt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Interactive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C9C6A6-3F9B-4317-8F5E-4F785F019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98" y="1231042"/>
            <a:ext cx="368405" cy="36840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AF0C364-DAC2-45DA-BB4E-FE3F1BCD31F4}"/>
              </a:ext>
            </a:extLst>
          </p:cNvPr>
          <p:cNvSpPr txBox="1"/>
          <p:nvPr/>
        </p:nvSpPr>
        <p:spPr>
          <a:xfrm>
            <a:off x="899592" y="1850212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สามารถประมวลผลข้อมูลได้หลากหลายรูปแบบ</a:t>
            </a:r>
            <a:r>
              <a:rPr lang="en-US" alt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alt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ในปริมาณไม่จำกัด ทั้งนี้ขึ้นอยู่กับพื้นที่ในการจัดเก็บข้อมูลด้วย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3235CEE-656B-4C55-99FA-D3210E26C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98" y="1884502"/>
            <a:ext cx="368405" cy="368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6C1A6C2-3AE7-4F9A-9783-4F20718A978F}"/>
              </a:ext>
            </a:extLst>
          </p:cNvPr>
          <p:cNvSpPr txBox="1"/>
          <p:nvPr/>
        </p:nvSpPr>
        <p:spPr>
          <a:xfrm>
            <a:off x="899592" y="2999854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สามารถพัฒนาโปรแกรมตรวจสอบที่เป็นมาตรฐาน ซึ่งนำมาใช้ได้ในปีถัดไป โดยใช้ </a:t>
            </a:r>
            <a:r>
              <a:rPr lang="en-GB" alt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ACL Script</a:t>
            </a:r>
            <a:endParaRPr lang="en-US" alt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100704D-DD6C-459A-A6F1-98BD6A360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98" y="3034144"/>
            <a:ext cx="368405" cy="36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085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JOIN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001BFD-71CC-45F5-8558-19482C3279C3}"/>
              </a:ext>
            </a:extLst>
          </p:cNvPr>
          <p:cNvSpPr txBox="1"/>
          <p:nvPr/>
        </p:nvSpPr>
        <p:spPr>
          <a:xfrm>
            <a:off x="539552" y="1196752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คำสั่งในการรวมข้อมูลที่มีโครงสร้างข้อมูลที่แตกต่างกัน เป็นการรวมข้อมูล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 </a:t>
            </a:r>
            <a:r>
              <a:rPr lang="th-TH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แฟ้มข้อมูลเข้าด้วยกันโดยใช้คีย์หลัก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(Key Field) </a:t>
            </a:r>
            <a:r>
              <a:rPr lang="th-TH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ในการเชื่อมโยงข้อมูล</a:t>
            </a:r>
            <a:endParaRPr lang="en-US" sz="3200" b="1" dirty="0">
              <a:solidFill>
                <a:schemeClr val="tx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A8309E-6FC0-4DA6-B347-6F6725A3F4FC}"/>
              </a:ext>
            </a:extLst>
          </p:cNvPr>
          <p:cNvSpPr txBox="1"/>
          <p:nvPr/>
        </p:nvSpPr>
        <p:spPr>
          <a:xfrm>
            <a:off x="568168" y="265782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เงื่อนไขของการ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Join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FFC783-3B24-4C1B-839C-1E89E333CDD4}"/>
              </a:ext>
            </a:extLst>
          </p:cNvPr>
          <p:cNvSpPr txBox="1"/>
          <p:nvPr/>
        </p:nvSpPr>
        <p:spPr>
          <a:xfrm>
            <a:off x="1123656" y="3150503"/>
            <a:ext cx="7574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Match Primary Record</a:t>
            </a:r>
            <a:endParaRPr lang="th-TH" altLang="en-US" sz="3200" b="1" dirty="0">
              <a:solidFill>
                <a:schemeClr val="tx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7ADA5D-0CD8-4FAE-ABCC-6D24176673B4}"/>
              </a:ext>
            </a:extLst>
          </p:cNvPr>
          <p:cNvSpPr txBox="1"/>
          <p:nvPr/>
        </p:nvSpPr>
        <p:spPr>
          <a:xfrm>
            <a:off x="1115616" y="3658680"/>
            <a:ext cx="7574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Include All Primary Record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3D9BC6-F13C-4AD2-AE4A-3C4BDA47EFAE}"/>
              </a:ext>
            </a:extLst>
          </p:cNvPr>
          <p:cNvSpPr txBox="1"/>
          <p:nvPr/>
        </p:nvSpPr>
        <p:spPr>
          <a:xfrm>
            <a:off x="1115616" y="4234744"/>
            <a:ext cx="7574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Include All Secondary Record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67DB4F-7CBF-426C-8D24-4F96F924D5C7}"/>
              </a:ext>
            </a:extLst>
          </p:cNvPr>
          <p:cNvSpPr txBox="1"/>
          <p:nvPr/>
        </p:nvSpPr>
        <p:spPr>
          <a:xfrm>
            <a:off x="1123656" y="4847962"/>
            <a:ext cx="8020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Include All Primary Record And Include All Secondary Record</a:t>
            </a:r>
            <a:endParaRPr lang="en-US" sz="3200" b="1" dirty="0">
              <a:solidFill>
                <a:schemeClr val="tx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F30908-1D48-46EB-987E-E7BE811EDE1A}"/>
              </a:ext>
            </a:extLst>
          </p:cNvPr>
          <p:cNvSpPr txBox="1"/>
          <p:nvPr/>
        </p:nvSpPr>
        <p:spPr>
          <a:xfrm>
            <a:off x="1115616" y="5382516"/>
            <a:ext cx="7574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Many – to – Many Matched Record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AC773E-2427-49D5-92D0-EA71AB70F5AF}"/>
              </a:ext>
            </a:extLst>
          </p:cNvPr>
          <p:cNvSpPr txBox="1"/>
          <p:nvPr/>
        </p:nvSpPr>
        <p:spPr>
          <a:xfrm>
            <a:off x="1115616" y="5940569"/>
            <a:ext cx="7574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Unmatched  Primary  Record</a:t>
            </a:r>
          </a:p>
        </p:txBody>
      </p:sp>
    </p:spTree>
    <p:extLst>
      <p:ext uri="{BB962C8B-B14F-4D97-AF65-F5344CB8AC3E}">
        <p14:creationId xmlns:p14="http://schemas.microsoft.com/office/powerpoint/2010/main" val="16574513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JOIN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68F9C0-8D0A-4A28-82A2-0A29A339F7FE}"/>
              </a:ext>
            </a:extLst>
          </p:cNvPr>
          <p:cNvSpPr txBox="1"/>
          <p:nvPr/>
        </p:nvSpPr>
        <p:spPr>
          <a:xfrm>
            <a:off x="539552" y="105273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รูปแบบคำสั่ง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B2C45F-A2D4-4EB2-9428-CB3B5A383034}"/>
              </a:ext>
            </a:extLst>
          </p:cNvPr>
          <p:cNvSpPr txBox="1"/>
          <p:nvPr/>
        </p:nvSpPr>
        <p:spPr>
          <a:xfrm>
            <a:off x="539552" y="1628800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JOIN PKEY 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คีย์ฟิลด์</a:t>
            </a:r>
            <a:r>
              <a:rPr lang="th-TH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FIELDS 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ชื่อฟิลด์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SKEY 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คีย์ฟิลด์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WITH 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ชื่อฟิลด์ 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PRIMARY/SECONDARY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TO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“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ชื่อตาราง”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OPEN PRESORT SECSORT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2C3196-C322-4164-8A8A-AD4A13FB1619}"/>
              </a:ext>
            </a:extLst>
          </p:cNvPr>
          <p:cNvSpPr txBox="1"/>
          <p:nvPr/>
        </p:nvSpPr>
        <p:spPr>
          <a:xfrm>
            <a:off x="545280" y="2989694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JOIN</a:t>
            </a:r>
            <a:r>
              <a:rPr lang="th-TH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PKEY</a:t>
            </a:r>
            <a:r>
              <a:rPr lang="th-TH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คีย์ฟิลด์</a:t>
            </a:r>
            <a:r>
              <a:rPr lang="th-TH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FIELDS</a:t>
            </a:r>
            <a:r>
              <a:rPr lang="th-TH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ชื่อฟิลด์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SKEY</a:t>
            </a:r>
            <a:r>
              <a:rPr lang="th-TH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คีย์ฟิลด์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UNMATCHED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TO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“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ชื่อตาราง”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OPEN PRESORT SECSORT</a:t>
            </a:r>
          </a:p>
        </p:txBody>
      </p:sp>
    </p:spTree>
    <p:extLst>
      <p:ext uri="{BB962C8B-B14F-4D97-AF65-F5344CB8AC3E}">
        <p14:creationId xmlns:p14="http://schemas.microsoft.com/office/powerpoint/2010/main" val="20695561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JOIN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9C4E4F88-18CE-45B0-AB0A-C9F34AC809F3}"/>
              </a:ext>
            </a:extLst>
          </p:cNvPr>
          <p:cNvSpPr txBox="1"/>
          <p:nvPr/>
        </p:nvSpPr>
        <p:spPr>
          <a:xfrm>
            <a:off x="1203955" y="1089962"/>
            <a:ext cx="6992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Match Primary Record</a:t>
            </a:r>
            <a:endParaRPr lang="th-TH" alt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9C4E4F88-18CE-45B0-AB0A-C9F34AC809F3}"/>
              </a:ext>
            </a:extLst>
          </p:cNvPr>
          <p:cNvSpPr txBox="1"/>
          <p:nvPr/>
        </p:nvSpPr>
        <p:spPr>
          <a:xfrm>
            <a:off x="1187624" y="1628802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 </a:t>
            </a:r>
            <a:r>
              <a:rPr lang="en-US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join </a:t>
            </a:r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ที่มีการบันทึกแฟ้มข้อมูลใหม่ โดยที่มีฟิลด์ที่ตรงกันของทั้ง </a:t>
            </a:r>
            <a:r>
              <a:rPr lang="en-US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Primary fields </a:t>
            </a:r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Secondary fields</a:t>
            </a:r>
            <a:endParaRPr lang="th-TH" alt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3C12BDC-7F22-4FFB-9CC3-511F0091AE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53" y="1192178"/>
            <a:ext cx="540000" cy="3344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3900052-AE05-4AA4-91B3-FDEBF89AD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907343"/>
            <a:ext cx="6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067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JOIN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9C4E4F88-18CE-45B0-AB0A-C9F34AC809F3}"/>
              </a:ext>
            </a:extLst>
          </p:cNvPr>
          <p:cNvSpPr txBox="1"/>
          <p:nvPr/>
        </p:nvSpPr>
        <p:spPr>
          <a:xfrm>
            <a:off x="1259632" y="1196754"/>
            <a:ext cx="7000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Unmatched  Primary  Record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9C4E4F88-18CE-45B0-AB0A-C9F34AC809F3}"/>
              </a:ext>
            </a:extLst>
          </p:cNvPr>
          <p:cNvSpPr txBox="1"/>
          <p:nvPr/>
        </p:nvSpPr>
        <p:spPr>
          <a:xfrm>
            <a:off x="1251327" y="1735594"/>
            <a:ext cx="7353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 </a:t>
            </a:r>
            <a:r>
              <a:rPr lang="en-US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join </a:t>
            </a:r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ที่มีการบันทึกแฟ้มข้อมูลใหม่ โดยเลือกฟิลด์ที่ไม่ตรงกับฟิลด์ของ </a:t>
            </a:r>
            <a:r>
              <a:rPr lang="en-US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Secondary fields</a:t>
            </a:r>
            <a:endParaRPr lang="th-TH" alt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C0177E-16BD-427E-8920-32EFBEDE7E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0" y="1207531"/>
            <a:ext cx="540000" cy="3344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0BABF2-7D0F-4044-91B6-350AC32858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23" y="2996952"/>
            <a:ext cx="6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26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JOIN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331A14D5-3553-4DB8-B7A9-3F9EE9114192}"/>
              </a:ext>
            </a:extLst>
          </p:cNvPr>
          <p:cNvSpPr txBox="1"/>
          <p:nvPr/>
        </p:nvSpPr>
        <p:spPr>
          <a:xfrm>
            <a:off x="1259632" y="1147276"/>
            <a:ext cx="6786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Include All Primary Record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339E07D-5837-4639-A620-A2653D886977}"/>
              </a:ext>
            </a:extLst>
          </p:cNvPr>
          <p:cNvSpPr txBox="1"/>
          <p:nvPr/>
        </p:nvSpPr>
        <p:spPr>
          <a:xfrm>
            <a:off x="1243468" y="1686114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 </a:t>
            </a:r>
            <a:r>
              <a:rPr lang="en-US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join </a:t>
            </a:r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ที่มีการบันทึกแฟ้มข้อมูลใหม่ โดยเลือกข้อมูลทั้งหมดของ </a:t>
            </a:r>
            <a:r>
              <a:rPr lang="en-US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Primary fields </a:t>
            </a:r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และบางส่วนของ </a:t>
            </a:r>
            <a:r>
              <a:rPr lang="en-US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Secondary fields</a:t>
            </a:r>
            <a:endParaRPr lang="th-TH" alt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2ABAF1-DDFA-47C1-9711-91632AF5DF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2" y="1176357"/>
            <a:ext cx="540000" cy="3344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74CF70-C23F-4835-BDB5-45F48EC253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312" y="3354394"/>
            <a:ext cx="608000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940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JOIN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9C4E4F88-18CE-45B0-AB0A-C9F34AC809F3}"/>
              </a:ext>
            </a:extLst>
          </p:cNvPr>
          <p:cNvSpPr txBox="1"/>
          <p:nvPr/>
        </p:nvSpPr>
        <p:spPr>
          <a:xfrm>
            <a:off x="1259634" y="1124746"/>
            <a:ext cx="7014943" cy="66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Include All Secondary Record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9C4E4F88-18CE-45B0-AB0A-C9F34AC809F3}"/>
              </a:ext>
            </a:extLst>
          </p:cNvPr>
          <p:cNvSpPr txBox="1"/>
          <p:nvPr/>
        </p:nvSpPr>
        <p:spPr>
          <a:xfrm>
            <a:off x="1265865" y="1663584"/>
            <a:ext cx="73385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 </a:t>
            </a:r>
            <a:r>
              <a:rPr lang="en-US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join </a:t>
            </a:r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ที่มีการบันทึกแฟ้มข้อมูลใหม่ โดยเลือกข้อมูลทั้งหมดของ </a:t>
            </a:r>
            <a:r>
              <a:rPr lang="en-US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Secondary fields </a:t>
            </a:r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และบางส่วนของ </a:t>
            </a:r>
            <a:r>
              <a:rPr lang="en-US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Primary fields</a:t>
            </a:r>
            <a:endParaRPr lang="th-TH" alt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566A88-2F89-4886-976F-952FDC9BAB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88" y="1225108"/>
            <a:ext cx="540000" cy="3344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D30596-49B2-4F0C-A041-554A6FC526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68" y="3303272"/>
            <a:ext cx="608000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807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JOIN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9C4E4F88-18CE-45B0-AB0A-C9F34AC809F3}"/>
              </a:ext>
            </a:extLst>
          </p:cNvPr>
          <p:cNvSpPr txBox="1"/>
          <p:nvPr/>
        </p:nvSpPr>
        <p:spPr>
          <a:xfrm>
            <a:off x="1331640" y="94529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Include All Primary Record And Include All Secondary Record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C4E4F88-18CE-45B0-AB0A-C9F34AC809F3}"/>
              </a:ext>
            </a:extLst>
          </p:cNvPr>
          <p:cNvSpPr txBox="1"/>
          <p:nvPr/>
        </p:nvSpPr>
        <p:spPr>
          <a:xfrm>
            <a:off x="1337871" y="2049221"/>
            <a:ext cx="71945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en-US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 </a:t>
            </a:r>
            <a:r>
              <a:rPr lang="en-US" altLang="en-US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join </a:t>
            </a:r>
            <a:r>
              <a:rPr lang="th-TH" altLang="en-US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ที่มีการบันทึกแฟ้มข้อมูลใหม่ โดยเลือกข้อมูลทั้งหมดของ </a:t>
            </a:r>
            <a:r>
              <a:rPr lang="en-US" altLang="en-US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Primary fields </a:t>
            </a:r>
            <a:r>
              <a:rPr lang="th-TH" altLang="en-US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และทั้งหมดของ </a:t>
            </a:r>
            <a:r>
              <a:rPr lang="en-US" altLang="en-US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Secondary </a:t>
            </a:r>
            <a:r>
              <a:rPr lang="en-US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fields</a:t>
            </a:r>
            <a:endParaRPr lang="th-TH" alt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09BAFC-DF8B-4D63-989C-3BC22A617F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37" y="1006716"/>
            <a:ext cx="540000" cy="3344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7214F7-EF33-4CE9-AB31-05E00F3AC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545584"/>
            <a:ext cx="576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27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JOIN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9C4E4F88-18CE-45B0-AB0A-C9F34AC809F3}"/>
              </a:ext>
            </a:extLst>
          </p:cNvPr>
          <p:cNvSpPr txBox="1"/>
          <p:nvPr/>
        </p:nvSpPr>
        <p:spPr>
          <a:xfrm>
            <a:off x="1331642" y="1124746"/>
            <a:ext cx="6992549" cy="653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Many – to – Many Matched Record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9C4E4F88-18CE-45B0-AB0A-C9F34AC809F3}"/>
              </a:ext>
            </a:extLst>
          </p:cNvPr>
          <p:cNvSpPr txBox="1"/>
          <p:nvPr/>
        </p:nvSpPr>
        <p:spPr>
          <a:xfrm>
            <a:off x="1315479" y="1663586"/>
            <a:ext cx="7649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 </a:t>
            </a:r>
            <a:r>
              <a:rPr lang="en-US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join </a:t>
            </a:r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ที่มีการบันทึกแฟ้มข้อมูลใหม่ โดยที่มีฟิลด์ที่ตรงกันของทั้ง </a:t>
            </a:r>
            <a:r>
              <a:rPr lang="en-US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Primary fields </a:t>
            </a:r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Secondary fields   </a:t>
            </a:r>
            <a:endParaRPr lang="th-TH" alt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AB5475-73C6-4172-A7D5-2CA158014B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0" y="1207531"/>
            <a:ext cx="540000" cy="3344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27FE83-9C49-4BEE-829A-56256BAFA0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16" y="2938912"/>
            <a:ext cx="6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336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MERGE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001BFD-71CC-45F5-8558-19482C3279C3}"/>
              </a:ext>
            </a:extLst>
          </p:cNvPr>
          <p:cNvSpPr txBox="1"/>
          <p:nvPr/>
        </p:nvSpPr>
        <p:spPr>
          <a:xfrm>
            <a:off x="539552" y="119675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คำสั่งรวมข้อมูลที่มีโครงสร้างข้อมูลเหมือนกัน เป็นการใช้คีย์หลัก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(Key</a:t>
            </a:r>
            <a:r>
              <a:rPr lang="th-TH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Field)</a:t>
            </a:r>
            <a:r>
              <a:rPr lang="th-TH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เชื่อมโยงแฟ้มข้อมูลที่มีโครงสร้างเหมือนกัน</a:t>
            </a:r>
            <a:endParaRPr lang="en-US" sz="3200" b="1" dirty="0">
              <a:solidFill>
                <a:schemeClr val="tx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05E560-FB48-4351-A36E-8C860308942A}"/>
              </a:ext>
            </a:extLst>
          </p:cNvPr>
          <p:cNvSpPr txBox="1"/>
          <p:nvPr/>
        </p:nvSpPr>
        <p:spPr>
          <a:xfrm>
            <a:off x="549848" y="227687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รูปแบบคำสั่ง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6771A6-387D-4F81-8971-D38391016929}"/>
              </a:ext>
            </a:extLst>
          </p:cNvPr>
          <p:cNvSpPr txBox="1"/>
          <p:nvPr/>
        </p:nvSpPr>
        <p:spPr>
          <a:xfrm>
            <a:off x="549848" y="2852936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MERGE PKEY 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คีย์ฟิลด์ตารางที่ 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SKEY 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คีย์ฟิลด์ตารางที่ 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TO 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ชื่อตาราง”</a:t>
            </a:r>
            <a:r>
              <a:rPr lang="th-TH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590826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SORT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001BFD-71CC-45F5-8558-19482C3279C3}"/>
              </a:ext>
            </a:extLst>
          </p:cNvPr>
          <p:cNvSpPr txBox="1"/>
          <p:nvPr/>
        </p:nvSpPr>
        <p:spPr>
          <a:xfrm>
            <a:off x="539552" y="1196752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ำสั่งที่ใช้จัดเรียงรายการของข้อมูลได้ทั้งตัวเลขและตัวอักษรโดยที่โปรแกรมจะสร้างแฟ้มข้อมูลขึ้นมาใหม่ตามคำสั่งการจัดเรียงที่กำหนดขึ้น</a:t>
            </a:r>
            <a:endParaRPr lang="en-US" sz="3200" b="1" dirty="0">
              <a:solidFill>
                <a:schemeClr val="tx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24A8F3-CF40-4BA1-BED8-07BA44BC5B84}"/>
              </a:ext>
            </a:extLst>
          </p:cNvPr>
          <p:cNvSpPr txBox="1"/>
          <p:nvPr/>
        </p:nvSpPr>
        <p:spPr>
          <a:xfrm>
            <a:off x="549848" y="2772217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รูปแบบคำสั่ง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330B24-160B-428D-9BB1-C173DDAAADC3}"/>
              </a:ext>
            </a:extLst>
          </p:cNvPr>
          <p:cNvSpPr txBox="1"/>
          <p:nvPr/>
        </p:nvSpPr>
        <p:spPr>
          <a:xfrm>
            <a:off x="549848" y="3348281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SORT ON 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ชื่อฟิลด์ 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TO “</a:t>
            </a:r>
            <a:r>
              <a:rPr lang="th-TH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ชื่อตาราง”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OPEN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A2AABB-5C9A-492A-8F8F-4767E94CA797}"/>
              </a:ext>
            </a:extLst>
          </p:cNvPr>
          <p:cNvSpPr txBox="1"/>
          <p:nvPr/>
        </p:nvSpPr>
        <p:spPr>
          <a:xfrm>
            <a:off x="549848" y="393305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SORT ON 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ชื่อฟิลด์ 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D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TO “</a:t>
            </a:r>
            <a:r>
              <a:rPr lang="th-TH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ชื่อตาราง”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2495249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สิ่งที่ต้องเตรียมในการพัฒนาชุดคำสั่งตรวจสอบ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C6513C-54C3-4994-ABB9-8C4DBF95DFB1}"/>
              </a:ext>
            </a:extLst>
          </p:cNvPr>
          <p:cNvSpPr txBox="1"/>
          <p:nvPr/>
        </p:nvSpPr>
        <p:spPr>
          <a:xfrm>
            <a:off x="895882" y="1124744"/>
            <a:ext cx="7924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ก้อนข้อมูลสหกรณ์สำหรับพัฒนาชุดคำสั่ง</a:t>
            </a:r>
            <a:endParaRPr lang="en-US" alt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F237C0-A21F-4FFA-BB1E-C09A07B10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8" y="1159034"/>
            <a:ext cx="368405" cy="36840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ABCB0EA-FA87-4DF4-8C2F-818F0FA5908C}"/>
              </a:ext>
            </a:extLst>
          </p:cNvPr>
          <p:cNvSpPr txBox="1"/>
          <p:nvPr/>
        </p:nvSpPr>
        <p:spPr>
          <a:xfrm>
            <a:off x="901622" y="1800747"/>
            <a:ext cx="7924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โปรแกรมระบบบัญชีสหกรณ์สำหรับเรียกคืน</a:t>
            </a:r>
            <a:endParaRPr lang="en-US" alt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9C4F793-8928-4484-A0C8-1830ED501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28" y="1835037"/>
            <a:ext cx="368405" cy="36840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1392722-DEE0-47AD-B8A7-BA880103A3D5}"/>
              </a:ext>
            </a:extLst>
          </p:cNvPr>
          <p:cNvSpPr txBox="1"/>
          <p:nvPr/>
        </p:nvSpPr>
        <p:spPr>
          <a:xfrm>
            <a:off x="935189" y="3564305"/>
            <a:ext cx="7924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โครงสร้างฐานข้อมูล </a:t>
            </a:r>
            <a:r>
              <a:rPr lang="en-US" alt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(Data Dictionary)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443E800-EF6C-45C9-9792-EA576F6E9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95" y="3598595"/>
            <a:ext cx="368405" cy="36840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0B4DB57-0420-4C11-8956-FBC8FB2B4F3C}"/>
              </a:ext>
            </a:extLst>
          </p:cNvPr>
          <p:cNvSpPr txBox="1"/>
          <p:nvPr/>
        </p:nvSpPr>
        <p:spPr>
          <a:xfrm>
            <a:off x="913066" y="2502926"/>
            <a:ext cx="7924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โปรแกรมสำเร็จรูปช่วยในการตรวจสอบ </a:t>
            </a:r>
            <a:r>
              <a:rPr lang="en-US" alt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(Audit Command Language : ACL)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38AFF2C-FC0A-496D-BAFF-8C7E1B24C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72" y="2537216"/>
            <a:ext cx="368405" cy="36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038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คำสั่งเกี่ยวกับการวิเคราะห์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B854BF9-4A22-4503-AA03-6C98FD8A9C17}"/>
              </a:ext>
            </a:extLst>
          </p:cNvPr>
          <p:cNvSpPr/>
          <p:nvPr/>
        </p:nvSpPr>
        <p:spPr>
          <a:xfrm>
            <a:off x="6084170" y="1231496"/>
            <a:ext cx="2707897" cy="792088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51373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kx="-2453608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COUNT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C933A55-C65B-43B3-A7E4-7B21E71DF911}"/>
              </a:ext>
            </a:extLst>
          </p:cNvPr>
          <p:cNvSpPr/>
          <p:nvPr/>
        </p:nvSpPr>
        <p:spPr>
          <a:xfrm>
            <a:off x="6153738" y="2720472"/>
            <a:ext cx="2707897" cy="792088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51373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kx="-2453608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GAP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BE07FEE-994F-4611-8833-66F8CDFD6258}"/>
              </a:ext>
            </a:extLst>
          </p:cNvPr>
          <p:cNvSpPr/>
          <p:nvPr/>
        </p:nvSpPr>
        <p:spPr>
          <a:xfrm>
            <a:off x="6089834" y="4282313"/>
            <a:ext cx="2707897" cy="792088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51373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kx="-2453608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DUPLICATES</a:t>
            </a:r>
            <a:endParaRPr lang="en-US" sz="3200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C3FC696-55D6-4220-B4EF-55CDD604F917}"/>
              </a:ext>
            </a:extLst>
          </p:cNvPr>
          <p:cNvSpPr/>
          <p:nvPr/>
        </p:nvSpPr>
        <p:spPr>
          <a:xfrm>
            <a:off x="6084169" y="5771954"/>
            <a:ext cx="2707897" cy="792088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51373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kx="-2453608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TOTAL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3A2216B-C941-45B2-B3D1-ECA8A6865CEF}"/>
              </a:ext>
            </a:extLst>
          </p:cNvPr>
          <p:cNvSpPr/>
          <p:nvPr/>
        </p:nvSpPr>
        <p:spPr>
          <a:xfrm>
            <a:off x="683568" y="5729460"/>
            <a:ext cx="2707897" cy="792088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51373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kx="-2453608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SUMMARIZE</a:t>
            </a:r>
            <a:endParaRPr lang="en-US" sz="3200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F66E1BF-53A5-4F82-A2DD-3B4C9141FEBE}"/>
              </a:ext>
            </a:extLst>
          </p:cNvPr>
          <p:cNvSpPr/>
          <p:nvPr/>
        </p:nvSpPr>
        <p:spPr>
          <a:xfrm>
            <a:off x="683569" y="4199808"/>
            <a:ext cx="2707897" cy="792088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51373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kx="-2453608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AGE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C02CC80-DFDF-4546-BBE4-2AE1EF71A0CD}"/>
              </a:ext>
            </a:extLst>
          </p:cNvPr>
          <p:cNvSpPr/>
          <p:nvPr/>
        </p:nvSpPr>
        <p:spPr>
          <a:xfrm>
            <a:off x="683570" y="2751062"/>
            <a:ext cx="2707897" cy="792088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51373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kx="-2453608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STATISTICAL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E0ABEEB-4DE6-4A42-AA70-369E84C26B26}"/>
              </a:ext>
            </a:extLst>
          </p:cNvPr>
          <p:cNvSpPr/>
          <p:nvPr/>
        </p:nvSpPr>
        <p:spPr>
          <a:xfrm>
            <a:off x="683570" y="1262086"/>
            <a:ext cx="2707897" cy="792088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51373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kx="-2453608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STRATIFY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298F5C8-AD68-495B-8ACF-F8CFFDE67FF5}"/>
              </a:ext>
            </a:extLst>
          </p:cNvPr>
          <p:cNvCxnSpPr>
            <a:cxnSpLocks/>
            <a:stCxn id="19" idx="6"/>
          </p:cNvCxnSpPr>
          <p:nvPr/>
        </p:nvCxnSpPr>
        <p:spPr>
          <a:xfrm>
            <a:off x="3391467" y="1658130"/>
            <a:ext cx="964511" cy="109293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4D0B238-BA87-41D2-95D2-4362C86DAB1F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5189227" y="1627542"/>
            <a:ext cx="894943" cy="1165797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0AA084-9649-4F67-BE56-0C68F4107C7E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5517684" y="3116516"/>
            <a:ext cx="636052" cy="7220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2701C4A-0EDD-41CD-A7C8-7F1E257C08CA}"/>
              </a:ext>
            </a:extLst>
          </p:cNvPr>
          <p:cNvCxnSpPr>
            <a:cxnSpLocks/>
            <a:stCxn id="12" idx="2"/>
          </p:cNvCxnSpPr>
          <p:nvPr/>
        </p:nvCxnSpPr>
        <p:spPr>
          <a:xfrm flipH="1" flipV="1">
            <a:off x="5449954" y="4109849"/>
            <a:ext cx="639878" cy="56850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577E00E-CF7B-47D8-B536-E85432CD8DE3}"/>
              </a:ext>
            </a:extLst>
          </p:cNvPr>
          <p:cNvCxnSpPr>
            <a:cxnSpLocks/>
          </p:cNvCxnSpPr>
          <p:nvPr/>
        </p:nvCxnSpPr>
        <p:spPr>
          <a:xfrm flipH="1" flipV="1">
            <a:off x="5119658" y="4473529"/>
            <a:ext cx="970177" cy="165488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4A24FBA-60B7-489C-9431-FD87FFD1BDEC}"/>
              </a:ext>
            </a:extLst>
          </p:cNvPr>
          <p:cNvCxnSpPr>
            <a:cxnSpLocks/>
          </p:cNvCxnSpPr>
          <p:nvPr/>
        </p:nvCxnSpPr>
        <p:spPr>
          <a:xfrm>
            <a:off x="3397275" y="3147106"/>
            <a:ext cx="670671" cy="260614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DEAF6AC-BB8C-4838-8D7A-99823E3D9C9B}"/>
              </a:ext>
            </a:extLst>
          </p:cNvPr>
          <p:cNvCxnSpPr>
            <a:cxnSpLocks/>
          </p:cNvCxnSpPr>
          <p:nvPr/>
        </p:nvCxnSpPr>
        <p:spPr>
          <a:xfrm flipV="1">
            <a:off x="3401602" y="3975198"/>
            <a:ext cx="616905" cy="620654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4529958-B40F-4A03-AAC8-325F5C822384}"/>
              </a:ext>
            </a:extLst>
          </p:cNvPr>
          <p:cNvCxnSpPr>
            <a:cxnSpLocks/>
          </p:cNvCxnSpPr>
          <p:nvPr/>
        </p:nvCxnSpPr>
        <p:spPr>
          <a:xfrm flipV="1">
            <a:off x="3401600" y="4316718"/>
            <a:ext cx="954376" cy="1808786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B074232-104F-49A5-8338-6ECDBFA99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57" y="2451235"/>
            <a:ext cx="2952922" cy="221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996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COUNT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001BFD-71CC-45F5-8558-19482C3279C3}"/>
              </a:ext>
            </a:extLst>
          </p:cNvPr>
          <p:cNvSpPr txBox="1"/>
          <p:nvPr/>
        </p:nvSpPr>
        <p:spPr>
          <a:xfrm>
            <a:off x="539552" y="1196752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คำสั่งที่ใช้ในการนับจำนวน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GB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Records </a:t>
            </a:r>
            <a:r>
              <a:rPr lang="th-TH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ของแต่ละแฟ้มข้อมูล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เพื่อใช้ในการตรวจสอบกระทบยอดกับจำนวนข้อมูลต้นทางว่าข้อมูลดังกล่าวเป็นข้อมูลชุดเดียวกัน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มีจำนวน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GB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Records </a:t>
            </a:r>
            <a:r>
              <a:rPr lang="th-TH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เท่ากัน</a:t>
            </a:r>
            <a:r>
              <a:rPr lang="en-GB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en-US" sz="3200" b="1" dirty="0">
              <a:solidFill>
                <a:schemeClr val="tx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3DFF65-D966-408E-AC84-262FD7EC269F}"/>
              </a:ext>
            </a:extLst>
          </p:cNvPr>
          <p:cNvSpPr txBox="1"/>
          <p:nvPr/>
        </p:nvSpPr>
        <p:spPr>
          <a:xfrm>
            <a:off x="549848" y="2772217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รูปแบบคำสั่ง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793434-9B6B-48C8-986C-E5E1CE4E5564}"/>
              </a:ext>
            </a:extLst>
          </p:cNvPr>
          <p:cNvSpPr txBox="1"/>
          <p:nvPr/>
        </p:nvSpPr>
        <p:spPr>
          <a:xfrm>
            <a:off x="549848" y="3348281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COUNT IF 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เงื่อนไข </a:t>
            </a:r>
            <a:endParaRPr lang="en-US" sz="3200" b="1" dirty="0">
              <a:solidFill>
                <a:srgbClr val="0000FF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45387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GAP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001BFD-71CC-45F5-8558-19482C3279C3}"/>
              </a:ext>
            </a:extLst>
          </p:cNvPr>
          <p:cNvSpPr txBox="1"/>
          <p:nvPr/>
        </p:nvSpPr>
        <p:spPr>
          <a:xfrm>
            <a:off x="539552" y="119675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คำสั่งเพื่อใช้ในการตรวจสอบความถูกต้องของข้อมูลว่ามีรายการใดที่ขาดหายไป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เช่น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เลขที่เช็คที่กระโดด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เป็นต้น</a:t>
            </a:r>
            <a:r>
              <a:rPr lang="en-GB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en-US" sz="3200" b="1" dirty="0">
              <a:solidFill>
                <a:schemeClr val="tx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66607B-4F2A-42A8-93C8-FBA8C5A0896F}"/>
              </a:ext>
            </a:extLst>
          </p:cNvPr>
          <p:cNvSpPr txBox="1"/>
          <p:nvPr/>
        </p:nvSpPr>
        <p:spPr>
          <a:xfrm>
            <a:off x="549848" y="227687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รูปแบบคำสั่ง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A6DF1F-569A-4E6B-8FCB-8914235505D8}"/>
              </a:ext>
            </a:extLst>
          </p:cNvPr>
          <p:cNvSpPr txBox="1"/>
          <p:nvPr/>
        </p:nvSpPr>
        <p:spPr>
          <a:xfrm>
            <a:off x="549848" y="285293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GAPS ON 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คีย์ฟิลด์</a:t>
            </a:r>
            <a:r>
              <a:rPr lang="th-TH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PRESORT TO SCREEN</a:t>
            </a:r>
            <a:endParaRPr lang="en-US" sz="3200" b="1" dirty="0">
              <a:solidFill>
                <a:srgbClr val="0000FF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D255A2-22BA-411A-AA80-D2857B3917A1}"/>
              </a:ext>
            </a:extLst>
          </p:cNvPr>
          <p:cNvSpPr txBox="1"/>
          <p:nvPr/>
        </p:nvSpPr>
        <p:spPr>
          <a:xfrm>
            <a:off x="549848" y="3359894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GAPS ON 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คีย์ฟิลด์</a:t>
            </a:r>
            <a:r>
              <a:rPr lang="th-TH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PRESORT MISSING 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5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TO SCREEN</a:t>
            </a:r>
            <a:endParaRPr lang="en-US" sz="3200" b="1" dirty="0">
              <a:solidFill>
                <a:srgbClr val="0000FF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75636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DUPLICATES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001BFD-71CC-45F5-8558-19482C3279C3}"/>
              </a:ext>
            </a:extLst>
          </p:cNvPr>
          <p:cNvSpPr txBox="1"/>
          <p:nvPr/>
        </p:nvSpPr>
        <p:spPr>
          <a:xfrm>
            <a:off x="539552" y="119675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คำสั่งเพื่อใช้ในการตรวจสอบความถูกต้องของข้อมูลว่ามีรายการใดที่ซ้ำซ้อนกัน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en-US" sz="3200" b="1" dirty="0">
              <a:solidFill>
                <a:schemeClr val="tx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B3569D-A732-4BC0-9D6D-C57EFBBF3A25}"/>
              </a:ext>
            </a:extLst>
          </p:cNvPr>
          <p:cNvSpPr txBox="1"/>
          <p:nvPr/>
        </p:nvSpPr>
        <p:spPr>
          <a:xfrm>
            <a:off x="549848" y="2340169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รูปแบบคำสั่ง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576C9B-5E9D-413A-BF84-3C10A122DE4A}"/>
              </a:ext>
            </a:extLst>
          </p:cNvPr>
          <p:cNvSpPr txBox="1"/>
          <p:nvPr/>
        </p:nvSpPr>
        <p:spPr>
          <a:xfrm>
            <a:off x="549848" y="2916233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DUPLICATES ON 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คีย์ฟิลด์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OTHER 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ชื่อฟิลด์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PRESORT IF 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เงื่อนไข</a:t>
            </a:r>
            <a:r>
              <a:rPr lang="th-TH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TO 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ชื่อตาราง”</a:t>
            </a:r>
            <a:r>
              <a:rPr lang="th-TH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OPEN</a:t>
            </a:r>
            <a:endParaRPr lang="en-US" sz="3200" b="1" dirty="0">
              <a:solidFill>
                <a:srgbClr val="0000FF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26936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TOTAL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001BFD-71CC-45F5-8558-19482C3279C3}"/>
              </a:ext>
            </a:extLst>
          </p:cNvPr>
          <p:cNvSpPr txBox="1"/>
          <p:nvPr/>
        </p:nvSpPr>
        <p:spPr>
          <a:xfrm>
            <a:off x="539552" y="119675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คำสั่งที่ใช้ในการสรุปยอดรวมของ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GB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Field </a:t>
            </a:r>
            <a:r>
              <a:rPr lang="th-TH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ที่มีโครงสร้างเป็นตัวเลข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GB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(Numeric) </a:t>
            </a:r>
            <a:r>
              <a:rPr lang="th-TH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ของทุก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GB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Records </a:t>
            </a:r>
            <a:r>
              <a:rPr lang="th-TH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ในแฟ้มข้อมูล</a:t>
            </a:r>
            <a:r>
              <a:rPr lang="en-GB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en-US" sz="3200" b="1" dirty="0">
              <a:solidFill>
                <a:schemeClr val="tx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1249D3-CF48-4F99-A389-186303BA5A82}"/>
              </a:ext>
            </a:extLst>
          </p:cNvPr>
          <p:cNvSpPr txBox="1"/>
          <p:nvPr/>
        </p:nvSpPr>
        <p:spPr>
          <a:xfrm>
            <a:off x="549848" y="2340169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รูปแบบคำสั่ง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900CEF-F531-42F6-94DF-F14A8A8A83B0}"/>
              </a:ext>
            </a:extLst>
          </p:cNvPr>
          <p:cNvSpPr txBox="1"/>
          <p:nvPr/>
        </p:nvSpPr>
        <p:spPr>
          <a:xfrm>
            <a:off x="549848" y="2916233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TOTAL FIELDS 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ชื่อฟิลด์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IF 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เงื่อนไข</a:t>
            </a:r>
            <a:endParaRPr lang="en-US" sz="3200" b="1" dirty="0">
              <a:solidFill>
                <a:srgbClr val="0000FF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790838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SUMMARIZE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001BFD-71CC-45F5-8558-19482C3279C3}"/>
              </a:ext>
            </a:extLst>
          </p:cNvPr>
          <p:cNvSpPr txBox="1"/>
          <p:nvPr/>
        </p:nvSpPr>
        <p:spPr>
          <a:xfrm>
            <a:off x="539552" y="1196754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คำสั่งเพื่อใช้ในการสรุปข้อมูลโดยผู้ใช้สามารถกำหนด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GB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Field </a:t>
            </a:r>
            <a:r>
              <a:rPr lang="th-TH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หลักได้มากกว่า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1 </a:t>
            </a:r>
            <a:r>
              <a:rPr lang="th-TH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ฟิลด์โดยเลือกปุ่ม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“</a:t>
            </a:r>
            <a:r>
              <a:rPr lang="en-GB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Summarize on” </a:t>
            </a:r>
            <a:r>
              <a:rPr lang="th-TH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และสามารถเลือก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Field </a:t>
            </a:r>
            <a:r>
              <a:rPr lang="th-TH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อื่นที่ต้องการจะแสดงผลเพิ่มเติมโดยเลือกปุ่ม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“</a:t>
            </a:r>
            <a:r>
              <a:rPr lang="en-GB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Other Fields” </a:t>
            </a:r>
            <a:r>
              <a:rPr lang="th-TH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รวมถึง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GB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Field </a:t>
            </a:r>
            <a:r>
              <a:rPr lang="th-TH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ที่ต้องการให้คำนวณยอดรวมผลข้อมูลที่ช่อง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“</a:t>
            </a:r>
            <a:r>
              <a:rPr lang="en-GB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Subtotal Fields” </a:t>
            </a:r>
            <a:endParaRPr lang="en-US" sz="3200" b="1" dirty="0">
              <a:solidFill>
                <a:schemeClr val="tx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8E7C54-D6A6-439C-AAB2-683C55C26A6D}"/>
              </a:ext>
            </a:extLst>
          </p:cNvPr>
          <p:cNvSpPr txBox="1"/>
          <p:nvPr/>
        </p:nvSpPr>
        <p:spPr>
          <a:xfrm>
            <a:off x="549848" y="3636313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รูปแบบคำสั่ง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5436BC-1D7F-4245-BAA2-C3C6DFA53326}"/>
              </a:ext>
            </a:extLst>
          </p:cNvPr>
          <p:cNvSpPr txBox="1"/>
          <p:nvPr/>
        </p:nvSpPr>
        <p:spPr>
          <a:xfrm>
            <a:off x="549848" y="4212377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SUMMARIZE ON 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คีย์ฟิลด์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SUBTOTAL 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ชื่อฟิลด์ที่จะรวมค่า </a:t>
            </a:r>
          </a:p>
          <a:p>
            <a:pPr algn="thaiDist"/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OTHER 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ชื่อฟิลด์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TO 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ชื่อตาราง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”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OPEN PRESORT</a:t>
            </a:r>
            <a:endParaRPr lang="en-US" sz="3200" b="1" dirty="0">
              <a:solidFill>
                <a:srgbClr val="0000FF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999434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001BFD-71CC-45F5-8558-19482C3279C3}"/>
              </a:ext>
            </a:extLst>
          </p:cNvPr>
          <p:cNvSpPr txBox="1"/>
          <p:nvPr/>
        </p:nvSpPr>
        <p:spPr>
          <a:xfrm>
            <a:off x="539552" y="119675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คำสั่งเพื่อใช้ในวิเคราะห์อายุของข้อมูลแยกตามช่วงวันที่ต้องการ เช่น การทำวิเคราะห์อายุลูกหนี้ หรือ อายุของสินค้า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en-US" sz="3200" b="1" dirty="0">
              <a:solidFill>
                <a:schemeClr val="tx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692EF0-FEE0-4B7C-8BA4-6D8F3032ED9D}"/>
              </a:ext>
            </a:extLst>
          </p:cNvPr>
          <p:cNvSpPr txBox="1"/>
          <p:nvPr/>
        </p:nvSpPr>
        <p:spPr>
          <a:xfrm>
            <a:off x="549848" y="2340169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รูปแบบคำสั่ง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C094EF-30F3-4D15-AC52-B91DB652669B}"/>
              </a:ext>
            </a:extLst>
          </p:cNvPr>
          <p:cNvSpPr txBox="1"/>
          <p:nvPr/>
        </p:nvSpPr>
        <p:spPr>
          <a:xfrm>
            <a:off x="549848" y="2916233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AGE ON 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ฟิลด์วันที่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CUTOFF 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ฟิลด์วันที่ตัดยอด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INTERVAL 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0, 30,60, 90,120, 10000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TO SCREEN</a:t>
            </a:r>
            <a:endParaRPr lang="en-US" sz="3200" b="1" dirty="0">
              <a:solidFill>
                <a:srgbClr val="0000FF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526518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STATISTICAL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001BFD-71CC-45F5-8558-19482C3279C3}"/>
              </a:ext>
            </a:extLst>
          </p:cNvPr>
          <p:cNvSpPr txBox="1"/>
          <p:nvPr/>
        </p:nvSpPr>
        <p:spPr>
          <a:xfrm>
            <a:off x="539552" y="1196754"/>
            <a:ext cx="8064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ชุดคำสั่งที่ใช้เพื่อวิเคราะห์ข้อมูลในเชิงสถิติ เช่น ยอดขายของสินค้า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,</a:t>
            </a:r>
            <a:r>
              <a:rPr lang="th-TH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มูลค่าของสินค้า ซึ่งจะประกอบด้วยคำสั่ง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Statistics</a:t>
            </a:r>
            <a:r>
              <a:rPr lang="th-TH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คือคำสั่งในการหาค่าทางสถิติและคำสั่ง 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Profile </a:t>
            </a:r>
            <a:r>
              <a:rPr lang="th-TH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คือคำสั่งในการหาค่าสูงสุดและค่าต่ำสุด</a:t>
            </a:r>
            <a:endParaRPr lang="en-US" sz="3200" b="1" dirty="0">
              <a:solidFill>
                <a:schemeClr val="tx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B59B60-85D0-421F-8CD4-14FE3617D807}"/>
              </a:ext>
            </a:extLst>
          </p:cNvPr>
          <p:cNvSpPr txBox="1"/>
          <p:nvPr/>
        </p:nvSpPr>
        <p:spPr>
          <a:xfrm>
            <a:off x="549848" y="3276273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รูปแบบคำสั่ง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942FAD-F66C-495D-B65A-9F7F5EAD1A85}"/>
              </a:ext>
            </a:extLst>
          </p:cNvPr>
          <p:cNvSpPr txBox="1"/>
          <p:nvPr/>
        </p:nvSpPr>
        <p:spPr>
          <a:xfrm>
            <a:off x="549848" y="3852337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STATISTICS ON 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ชื่อฟิลด์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TO SCREEN NUMBER 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697621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STRATIFY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001BFD-71CC-45F5-8558-19482C3279C3}"/>
              </a:ext>
            </a:extLst>
          </p:cNvPr>
          <p:cNvSpPr txBox="1"/>
          <p:nvPr/>
        </p:nvSpPr>
        <p:spPr>
          <a:xfrm>
            <a:off x="539552" y="1196752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คำสั่งเพื่อใช้ในการแจกแจงข้อมูลตามเงื่อนไขที่กำหนด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เพื่อใช้พิจารณาการกระจายตัวข้อมูลทั้งและวิเคราะห์ทางสถิติ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โดยผู้ใช้สามารถกำหนดค่าสูงสุด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และค่าต่ำสุด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โดยใช้คำสั่ง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Statistics </a:t>
            </a:r>
            <a:r>
              <a:rPr lang="th-TH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หรือ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คำสั่ง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Profile </a:t>
            </a:r>
            <a:r>
              <a:rPr lang="th-TH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ก่อนที่จะทำคำสั่ง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Stratify </a:t>
            </a:r>
            <a:r>
              <a:rPr lang="th-TH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เพื่อให้โปรแกรมสามารถดึงค่าให้โดยอัตโนมัติ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r>
              <a:rPr lang="th-TH" alt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พร้อมทั้งกำหนดอันตรภาคชั้นของข้อมูลที่ต้องการตรวจสอบได้</a:t>
            </a:r>
            <a:endParaRPr lang="en-US" sz="3200" b="1" dirty="0">
              <a:solidFill>
                <a:schemeClr val="tx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7BEA88-D3D6-4225-8DE4-37E0468D6AFF}"/>
              </a:ext>
            </a:extLst>
          </p:cNvPr>
          <p:cNvSpPr txBox="1"/>
          <p:nvPr/>
        </p:nvSpPr>
        <p:spPr>
          <a:xfrm>
            <a:off x="549848" y="4284385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รูปแบบคำสั่ง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6F7B10-AA06-4162-8025-6AC07ABB23C2}"/>
              </a:ext>
            </a:extLst>
          </p:cNvPr>
          <p:cNvSpPr txBox="1"/>
          <p:nvPr/>
        </p:nvSpPr>
        <p:spPr>
          <a:xfrm>
            <a:off x="549848" y="4860449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STRATIFY ON 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ชื่อฟิลด์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SUBTOTAL</a:t>
            </a:r>
            <a:r>
              <a:rPr lang="th-TH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ชื่อฟิลด์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INTERVALS 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กำหนดช่วงชั้น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TO SCREEN</a:t>
            </a:r>
            <a:endParaRPr lang="en-US" sz="3200" b="1" dirty="0">
              <a:solidFill>
                <a:srgbClr val="0000FF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002939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ฟังก์ชันที่ต้องรู้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14" name="Cloud 13">
            <a:extLst>
              <a:ext uri="{FF2B5EF4-FFF2-40B4-BE49-F238E27FC236}">
                <a16:creationId xmlns:a16="http://schemas.microsoft.com/office/drawing/2014/main" id="{076774C0-AAC4-488A-87F0-3388B2CD4856}"/>
              </a:ext>
            </a:extLst>
          </p:cNvPr>
          <p:cNvSpPr/>
          <p:nvPr/>
        </p:nvSpPr>
        <p:spPr>
          <a:xfrm>
            <a:off x="3204346" y="1166578"/>
            <a:ext cx="2812015" cy="10768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SUBSTRING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FC6F0D24-BC6E-451E-B825-2B31BDBFE56F}"/>
              </a:ext>
            </a:extLst>
          </p:cNvPr>
          <p:cNvSpPr/>
          <p:nvPr/>
        </p:nvSpPr>
        <p:spPr>
          <a:xfrm>
            <a:off x="6606227" y="2352191"/>
            <a:ext cx="2286255" cy="10768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CTOD</a:t>
            </a: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0AF57F65-43E9-4532-8F7E-54A94B58DD2A}"/>
              </a:ext>
            </a:extLst>
          </p:cNvPr>
          <p:cNvSpPr/>
          <p:nvPr/>
        </p:nvSpPr>
        <p:spPr>
          <a:xfrm>
            <a:off x="6303886" y="5117987"/>
            <a:ext cx="2286255" cy="10768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String</a:t>
            </a: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972DD8EC-3FEC-471B-A05C-2E330C38FEA2}"/>
              </a:ext>
            </a:extLst>
          </p:cNvPr>
          <p:cNvSpPr/>
          <p:nvPr/>
        </p:nvSpPr>
        <p:spPr>
          <a:xfrm>
            <a:off x="1196508" y="5373218"/>
            <a:ext cx="2286255" cy="10768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Date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AF98E457-6CD3-4659-AD63-5AB442194082}"/>
              </a:ext>
            </a:extLst>
          </p:cNvPr>
          <p:cNvSpPr/>
          <p:nvPr/>
        </p:nvSpPr>
        <p:spPr>
          <a:xfrm>
            <a:off x="611562" y="2852938"/>
            <a:ext cx="2286255" cy="10768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Value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206536-B302-41FF-A577-1930E514258A}"/>
              </a:ext>
            </a:extLst>
          </p:cNvPr>
          <p:cNvCxnSpPr>
            <a:cxnSpLocks/>
          </p:cNvCxnSpPr>
          <p:nvPr/>
        </p:nvCxnSpPr>
        <p:spPr>
          <a:xfrm flipH="1">
            <a:off x="4591291" y="2216276"/>
            <a:ext cx="1" cy="63666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3A463A50-799B-4608-8573-017AC448460E}"/>
              </a:ext>
            </a:extLst>
          </p:cNvPr>
          <p:cNvSpPr/>
          <p:nvPr/>
        </p:nvSpPr>
        <p:spPr>
          <a:xfrm>
            <a:off x="4536424" y="2852935"/>
            <a:ext cx="126000" cy="12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DA07049-95CA-4707-9C9A-065C67D9FAE6}"/>
              </a:ext>
            </a:extLst>
          </p:cNvPr>
          <p:cNvSpPr/>
          <p:nvPr/>
        </p:nvSpPr>
        <p:spPr>
          <a:xfrm>
            <a:off x="5579840" y="3421217"/>
            <a:ext cx="126000" cy="12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038506-B8CB-415F-A4C0-605E5B1DEA27}"/>
              </a:ext>
            </a:extLst>
          </p:cNvPr>
          <p:cNvCxnSpPr>
            <a:cxnSpLocks/>
            <a:endCxn id="27" idx="7"/>
          </p:cNvCxnSpPr>
          <p:nvPr/>
        </p:nvCxnSpPr>
        <p:spPr>
          <a:xfrm flipH="1">
            <a:off x="5687388" y="3089388"/>
            <a:ext cx="1043692" cy="350283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D26CD312-1100-4A5B-B4C3-92B59085D897}"/>
              </a:ext>
            </a:extLst>
          </p:cNvPr>
          <p:cNvSpPr/>
          <p:nvPr/>
        </p:nvSpPr>
        <p:spPr>
          <a:xfrm>
            <a:off x="5422961" y="4818588"/>
            <a:ext cx="126000" cy="12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25A1D3E-B277-47F8-BA69-4419C8F3C636}"/>
              </a:ext>
            </a:extLst>
          </p:cNvPr>
          <p:cNvCxnSpPr>
            <a:cxnSpLocks/>
            <a:endCxn id="34" idx="5"/>
          </p:cNvCxnSpPr>
          <p:nvPr/>
        </p:nvCxnSpPr>
        <p:spPr>
          <a:xfrm flipH="1" flipV="1">
            <a:off x="5530509" y="4926136"/>
            <a:ext cx="841200" cy="591096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B872BC1A-5D4A-44F9-B054-3C101173D0E1}"/>
              </a:ext>
            </a:extLst>
          </p:cNvPr>
          <p:cNvSpPr/>
          <p:nvPr/>
        </p:nvSpPr>
        <p:spPr>
          <a:xfrm>
            <a:off x="3923928" y="4926136"/>
            <a:ext cx="126000" cy="12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7CDAFB4-5445-4B32-98FE-CB392E72DF0D}"/>
              </a:ext>
            </a:extLst>
          </p:cNvPr>
          <p:cNvCxnSpPr>
            <a:cxnSpLocks/>
            <a:stCxn id="37" idx="3"/>
          </p:cNvCxnSpPr>
          <p:nvPr/>
        </p:nvCxnSpPr>
        <p:spPr>
          <a:xfrm flipH="1">
            <a:off x="3369312" y="5033684"/>
            <a:ext cx="573068" cy="525812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214DB5BD-84DB-40CD-97BD-F320DDC06C6A}"/>
              </a:ext>
            </a:extLst>
          </p:cNvPr>
          <p:cNvSpPr/>
          <p:nvPr/>
        </p:nvSpPr>
        <p:spPr>
          <a:xfrm>
            <a:off x="3633947" y="3494867"/>
            <a:ext cx="126000" cy="12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AFA0077-C3F6-4C3C-9DB5-AC42B27DD15F}"/>
              </a:ext>
            </a:extLst>
          </p:cNvPr>
          <p:cNvCxnSpPr>
            <a:cxnSpLocks/>
            <a:stCxn id="44" idx="3"/>
          </p:cNvCxnSpPr>
          <p:nvPr/>
        </p:nvCxnSpPr>
        <p:spPr>
          <a:xfrm flipH="1" flipV="1">
            <a:off x="2756292" y="3178187"/>
            <a:ext cx="896109" cy="424228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98B72C6B-33E6-46FD-93E0-A1F32A2D36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" t="19973" r="22828"/>
          <a:stretch/>
        </p:blipFill>
        <p:spPr>
          <a:xfrm>
            <a:off x="3882084" y="3086483"/>
            <a:ext cx="1615612" cy="236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19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แนะนำเมนูที่สำคัญของ 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ACL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0BFD09-C993-4152-AE6B-EFBC1E721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88" y="1196752"/>
            <a:ext cx="8527519" cy="12421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8B36276-93FC-43BA-89A0-08CB7A82829B}"/>
              </a:ext>
            </a:extLst>
          </p:cNvPr>
          <p:cNvSpPr txBox="1"/>
          <p:nvPr/>
        </p:nvSpPr>
        <p:spPr>
          <a:xfrm>
            <a:off x="895882" y="2655706"/>
            <a:ext cx="7924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New</a:t>
            </a:r>
            <a:r>
              <a:rPr lang="en-US" alt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alt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เป็นโมดูลสำหรับการสร้าง </a:t>
            </a:r>
            <a:r>
              <a:rPr lang="en-GB" alt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Projects, Table Script, Workspace, Fold</a:t>
            </a:r>
            <a:r>
              <a:rPr lang="en-US" altLang="en-US" sz="3200" b="1" dirty="0" err="1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er</a:t>
            </a:r>
            <a:endParaRPr lang="en-US" alt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8B13409-C16A-4283-A54C-39823E192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8" y="2689996"/>
            <a:ext cx="368405" cy="368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42209F1-1F48-4BC5-BB40-8D611C37F0D5}"/>
              </a:ext>
            </a:extLst>
          </p:cNvPr>
          <p:cNvSpPr txBox="1"/>
          <p:nvPr/>
        </p:nvSpPr>
        <p:spPr>
          <a:xfrm>
            <a:off x="895882" y="3708932"/>
            <a:ext cx="7924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Data</a:t>
            </a:r>
            <a:r>
              <a:rPr lang="en-GB" alt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alt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เป็นโมดูลสำหรับใช้ในการจัดการข้อมูลเช่น การจัดเรียงข้อมูล การรวมข้อมูล เป็นต้น</a:t>
            </a:r>
            <a:endParaRPr lang="en-US" alt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32BE336-6AA2-4B5A-9A07-06A0221D13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8" y="3743222"/>
            <a:ext cx="368405" cy="36840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982F3E4-2A05-42C9-A806-96A4BF446EA5}"/>
              </a:ext>
            </a:extLst>
          </p:cNvPr>
          <p:cNvSpPr txBox="1"/>
          <p:nvPr/>
        </p:nvSpPr>
        <p:spPr>
          <a:xfrm>
            <a:off x="897058" y="4820438"/>
            <a:ext cx="7924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200" b="1" dirty="0" err="1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Analyze</a:t>
            </a:r>
            <a:r>
              <a:rPr lang="en-GB" alt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alt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เป็นโมดูลสำหรับใช้ในการวิเคราะห์ข้อมูล เพื่อนำมาใช้ในการตรวจสอบ</a:t>
            </a:r>
            <a:endParaRPr lang="en-US" alt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BCFDC83-DB6E-4DE4-ACC9-9396A3F4D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4" y="4854728"/>
            <a:ext cx="368405" cy="36840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4154E1B-2BA3-4390-AF41-4BDD9BC55365}"/>
              </a:ext>
            </a:extLst>
          </p:cNvPr>
          <p:cNvSpPr txBox="1"/>
          <p:nvPr/>
        </p:nvSpPr>
        <p:spPr>
          <a:xfrm>
            <a:off x="882170" y="5730342"/>
            <a:ext cx="7924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Sampling</a:t>
            </a:r>
            <a:r>
              <a:rPr lang="en-GB" alt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alt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เป็นโมดูลสำหรับใช้ในการสุ่มตัวอย่าง เพื่อนำมาใช้ในการตรวจสอบ</a:t>
            </a:r>
            <a:endParaRPr lang="en-US" alt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66CFF09-BEE3-4F63-B8D4-8AEAA1ED0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76" y="5764632"/>
            <a:ext cx="368405" cy="36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532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SUBSTRING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001BFD-71CC-45F5-8558-19482C3279C3}"/>
              </a:ext>
            </a:extLst>
          </p:cNvPr>
          <p:cNvSpPr txBox="1"/>
          <p:nvPr/>
        </p:nvSpPr>
        <p:spPr>
          <a:xfrm>
            <a:off x="755576" y="1271662"/>
            <a:ext cx="7937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เป็นฟังก์ชันที่ใช้สำหรับตัดสตริงออกจากสตริง ตามจำนวนที่ต้องการ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FBFE6D-72D4-4185-A04E-BDCD8FD2DCE3}"/>
              </a:ext>
            </a:extLst>
          </p:cNvPr>
          <p:cNvSpPr txBox="1"/>
          <p:nvPr/>
        </p:nvSpPr>
        <p:spPr>
          <a:xfrm>
            <a:off x="755576" y="2306640"/>
            <a:ext cx="7937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รูปแบบ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D6FE7-17AF-4446-9241-E4215B0CEEC7}"/>
              </a:ext>
            </a:extLst>
          </p:cNvPr>
          <p:cNvSpPr txBox="1"/>
          <p:nvPr/>
        </p:nvSpPr>
        <p:spPr>
          <a:xfrm>
            <a:off x="755576" y="3105834"/>
            <a:ext cx="7937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SUBSTRING(</a:t>
            </a:r>
            <a:r>
              <a:rPr lang="en-US" sz="3200" b="1" dirty="0" err="1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String,Start,Length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CF985F-7319-4E62-836A-721D28EA7E2E}"/>
              </a:ext>
            </a:extLst>
          </p:cNvPr>
          <p:cNvSpPr txBox="1"/>
          <p:nvPr/>
        </p:nvSpPr>
        <p:spPr>
          <a:xfrm>
            <a:off x="755575" y="3752165"/>
            <a:ext cx="7937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ตัวอย่าง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CA031F-72E8-4537-8FCF-2D7D84FCC91B}"/>
              </a:ext>
            </a:extLst>
          </p:cNvPr>
          <p:cNvSpPr txBox="1"/>
          <p:nvPr/>
        </p:nvSpPr>
        <p:spPr>
          <a:xfrm>
            <a:off x="1331640" y="4437112"/>
            <a:ext cx="7361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	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SUBSTRING(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“ABCDEF”,2,3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 = “BCD”</a:t>
            </a:r>
          </a:p>
          <a:p>
            <a:endParaRPr lang="en-US" sz="36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58557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CTOD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399AC0-85FC-4C94-BA4D-1D364DD0F1EC}"/>
              </a:ext>
            </a:extLst>
          </p:cNvPr>
          <p:cNvSpPr txBox="1"/>
          <p:nvPr/>
        </p:nvSpPr>
        <p:spPr>
          <a:xfrm>
            <a:off x="755576" y="1271662"/>
            <a:ext cx="7937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ฟังก์ชันที่ใช้ในการแปลงข้อมูลของวันที่ที่เป็นรูปแบบตัวอักษร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(Text) </a:t>
            </a:r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ให้อยู่ในรูปแบบของวันที่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EB7A2C-2EA7-42CA-8B43-EC6FD866F6A5}"/>
              </a:ext>
            </a:extLst>
          </p:cNvPr>
          <p:cNvSpPr txBox="1"/>
          <p:nvPr/>
        </p:nvSpPr>
        <p:spPr>
          <a:xfrm>
            <a:off x="755085" y="2384745"/>
            <a:ext cx="793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รูปแบบ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597269-F9E0-4691-9876-A174D5CFD893}"/>
              </a:ext>
            </a:extLst>
          </p:cNvPr>
          <p:cNvSpPr txBox="1"/>
          <p:nvPr/>
        </p:nvSpPr>
        <p:spPr>
          <a:xfrm>
            <a:off x="451064" y="3105834"/>
            <a:ext cx="8241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CTOD(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Field&lt;,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"</a:t>
            </a:r>
            <a:r>
              <a:rPr lang="en-US" sz="3200" b="1" dirty="0" err="1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date_formate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"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&gt;)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C2B7C9-4B06-4BB9-8FA9-7E01BD610C25}"/>
              </a:ext>
            </a:extLst>
          </p:cNvPr>
          <p:cNvSpPr txBox="1"/>
          <p:nvPr/>
        </p:nvSpPr>
        <p:spPr>
          <a:xfrm>
            <a:off x="451063" y="4510861"/>
            <a:ext cx="8241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CTOD(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31122561,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"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DDMMYYYY</a:t>
            </a:r>
            <a:r>
              <a:rPr lang="th-TH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"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 = 31/12/2556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6DD587-7E6B-4719-AD32-18055969E797}"/>
              </a:ext>
            </a:extLst>
          </p:cNvPr>
          <p:cNvSpPr txBox="1"/>
          <p:nvPr/>
        </p:nvSpPr>
        <p:spPr>
          <a:xfrm>
            <a:off x="755084" y="3752165"/>
            <a:ext cx="793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ตัวอย่าง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720314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STRING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1471BD-007D-4775-A4D8-B0935D242E6F}"/>
              </a:ext>
            </a:extLst>
          </p:cNvPr>
          <p:cNvSpPr txBox="1"/>
          <p:nvPr/>
        </p:nvSpPr>
        <p:spPr>
          <a:xfrm>
            <a:off x="755576" y="1404065"/>
            <a:ext cx="793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ฟังก์ชันในการแปลงตัวแปรที่อยู่ในรูปแบบตัวเลขเป็นข้อความ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BF3389-0798-4868-8C39-E9E07941B8D5}"/>
              </a:ext>
            </a:extLst>
          </p:cNvPr>
          <p:cNvSpPr txBox="1"/>
          <p:nvPr/>
        </p:nvSpPr>
        <p:spPr>
          <a:xfrm>
            <a:off x="755085" y="2132856"/>
            <a:ext cx="793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รูปแบบ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3EDBAE-CD89-49B5-9BDA-546F1BB4F129}"/>
              </a:ext>
            </a:extLst>
          </p:cNvPr>
          <p:cNvSpPr txBox="1"/>
          <p:nvPr/>
        </p:nvSpPr>
        <p:spPr>
          <a:xfrm>
            <a:off x="451064" y="2924944"/>
            <a:ext cx="8241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String(</a:t>
            </a:r>
            <a:r>
              <a:rPr lang="en-US" sz="3200" b="1" dirty="0" err="1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Number,length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&lt;,</a:t>
            </a:r>
            <a:r>
              <a:rPr lang="en-US" sz="3200" b="1" dirty="0" err="1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formate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&gt;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5E5ED7-A820-4234-BC0F-6D4EDBDDD2DA}"/>
              </a:ext>
            </a:extLst>
          </p:cNvPr>
          <p:cNvSpPr txBox="1"/>
          <p:nvPr/>
        </p:nvSpPr>
        <p:spPr>
          <a:xfrm>
            <a:off x="451063" y="4638723"/>
            <a:ext cx="8241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String(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25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 = 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“25”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EE465D-21F4-43EE-9E1F-B694C7E235F4}"/>
              </a:ext>
            </a:extLst>
          </p:cNvPr>
          <p:cNvSpPr txBox="1"/>
          <p:nvPr/>
        </p:nvSpPr>
        <p:spPr>
          <a:xfrm>
            <a:off x="755084" y="3752165"/>
            <a:ext cx="793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ตัวอย่าง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89969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7A6526-1E2E-4736-815B-10DC227C97C1}"/>
              </a:ext>
            </a:extLst>
          </p:cNvPr>
          <p:cNvSpPr txBox="1"/>
          <p:nvPr/>
        </p:nvSpPr>
        <p:spPr>
          <a:xfrm>
            <a:off x="755576" y="1343670"/>
            <a:ext cx="7937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ฟังก์ชันในการแปลงค่าของตัวแปรที่อยู่ในรูปแบบของวันที่ให้เป็นข้อความ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2501BD-70C8-48E0-8163-699A3F20F91F}"/>
              </a:ext>
            </a:extLst>
          </p:cNvPr>
          <p:cNvSpPr txBox="1"/>
          <p:nvPr/>
        </p:nvSpPr>
        <p:spPr>
          <a:xfrm>
            <a:off x="755085" y="2412177"/>
            <a:ext cx="793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รูปแบบ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F19C28-511E-46E2-B5D6-F2CDFD4D0952}"/>
              </a:ext>
            </a:extLst>
          </p:cNvPr>
          <p:cNvSpPr txBox="1"/>
          <p:nvPr/>
        </p:nvSpPr>
        <p:spPr>
          <a:xfrm>
            <a:off x="451064" y="3105834"/>
            <a:ext cx="8241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DATE(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&lt;date&gt;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DCF021-98EF-4AE6-9AA8-F044BBA0A5CA}"/>
              </a:ext>
            </a:extLst>
          </p:cNvPr>
          <p:cNvSpPr txBox="1"/>
          <p:nvPr/>
        </p:nvSpPr>
        <p:spPr>
          <a:xfrm>
            <a:off x="451063" y="4437112"/>
            <a:ext cx="8241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DATE(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12/31/95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 = 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"12/31/95 "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0BF9E-0DEF-4D46-9054-2ECF7ECCAF0F}"/>
              </a:ext>
            </a:extLst>
          </p:cNvPr>
          <p:cNvSpPr txBox="1"/>
          <p:nvPr/>
        </p:nvSpPr>
        <p:spPr>
          <a:xfrm>
            <a:off x="755084" y="3752165"/>
            <a:ext cx="793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ตัวอย่าง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951731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VALUE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3EA80B-B278-4869-A973-A65E58924380}"/>
              </a:ext>
            </a:extLst>
          </p:cNvPr>
          <p:cNvSpPr txBox="1"/>
          <p:nvPr/>
        </p:nvSpPr>
        <p:spPr>
          <a:xfrm>
            <a:off x="755085" y="1106311"/>
            <a:ext cx="79383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ฟังก์ชันในการแปลงตัวแปรที่อยู่ในรูปของตัวอักษรให้เป็นในรูปแบบตัวเลข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0CB8B9-73C1-4FDA-A3CC-B9470DF7A0DF}"/>
              </a:ext>
            </a:extLst>
          </p:cNvPr>
          <p:cNvSpPr txBox="1"/>
          <p:nvPr/>
        </p:nvSpPr>
        <p:spPr>
          <a:xfrm>
            <a:off x="754594" y="2306640"/>
            <a:ext cx="7938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รูปแบบ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F492E0-515F-4827-8DC4-F5CCE1AF1236}"/>
              </a:ext>
            </a:extLst>
          </p:cNvPr>
          <p:cNvSpPr txBox="1"/>
          <p:nvPr/>
        </p:nvSpPr>
        <p:spPr>
          <a:xfrm>
            <a:off x="451064" y="3105834"/>
            <a:ext cx="8241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Value(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String&lt;,Decimals&gt;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3EBEC2-F53B-4CC6-AAA4-13449FD57330}"/>
              </a:ext>
            </a:extLst>
          </p:cNvPr>
          <p:cNvSpPr txBox="1"/>
          <p:nvPr/>
        </p:nvSpPr>
        <p:spPr>
          <a:xfrm>
            <a:off x="451063" y="4638723"/>
            <a:ext cx="8241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Value(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“523.5”,2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 = </a:t>
            </a:r>
            <a:r>
              <a:rPr lang="en-US" sz="32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523.50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2059B3-815F-44CF-A28E-BCA55351E6AA}"/>
              </a:ext>
            </a:extLst>
          </p:cNvPr>
          <p:cNvSpPr txBox="1"/>
          <p:nvPr/>
        </p:nvSpPr>
        <p:spPr>
          <a:xfrm>
            <a:off x="754593" y="3752165"/>
            <a:ext cx="7938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ตัวอย่าง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39909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06F26A6-3770-4F2B-8FF3-04BD95C7750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h-TH" altLang="en-US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 การพัฒนาชุดคำสั่งตรวจสอบ</a:t>
            </a:r>
            <a:endParaRPr lang="en-US" altLang="en-US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EBACD8-2211-4900-B62F-145488D06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673581"/>
            <a:ext cx="1152128" cy="114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746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คำสั่ง 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Dialog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001BFD-71CC-45F5-8558-19482C3279C3}"/>
              </a:ext>
            </a:extLst>
          </p:cNvPr>
          <p:cNvSpPr txBox="1"/>
          <p:nvPr/>
        </p:nvSpPr>
        <p:spPr>
          <a:xfrm>
            <a:off x="539552" y="119675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ำสั่งที่ใช้ในการสร้างฟอร์มเพื่อรับค่าตัวแปรจากการคีย์เข้ามาทางแป้นพิมพ์เพื่อใช้ในการหาข้อมูลที่ต้องการ</a:t>
            </a:r>
            <a:endParaRPr lang="en-US" sz="3200" b="1" dirty="0">
              <a:solidFill>
                <a:schemeClr val="tx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EF82D86-D77A-4FF5-ABE5-991EB358F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4293096"/>
            <a:ext cx="4082113" cy="234000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4E3634A8-0117-4C8B-8C26-D7888C965337}"/>
              </a:ext>
            </a:extLst>
          </p:cNvPr>
          <p:cNvGrpSpPr/>
          <p:nvPr/>
        </p:nvGrpSpPr>
        <p:grpSpPr>
          <a:xfrm>
            <a:off x="2372646" y="4243775"/>
            <a:ext cx="471162" cy="415498"/>
            <a:chOff x="2645262" y="5709256"/>
            <a:chExt cx="471162" cy="41549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EBCDC73-AA54-49D8-BFEF-D57B5B2B8026}"/>
                </a:ext>
              </a:extLst>
            </p:cNvPr>
            <p:cNvGrpSpPr/>
            <p:nvPr/>
          </p:nvGrpSpPr>
          <p:grpSpPr>
            <a:xfrm>
              <a:off x="2645262" y="5756989"/>
              <a:ext cx="471162" cy="288000"/>
              <a:chOff x="909768" y="5805626"/>
              <a:chExt cx="471162" cy="288000"/>
            </a:xfrm>
          </p:grpSpPr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12B58296-2304-4037-8445-ACD05D954D7D}"/>
                  </a:ext>
                </a:extLst>
              </p:cNvPr>
              <p:cNvSpPr/>
              <p:nvPr/>
            </p:nvSpPr>
            <p:spPr>
              <a:xfrm rot="5400000">
                <a:off x="1128967" y="5821017"/>
                <a:ext cx="252000" cy="251927"/>
              </a:xfrm>
              <a:prstGeom prst="triangl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5467659-AE85-4756-92EA-E79004D0D401}"/>
                  </a:ext>
                </a:extLst>
              </p:cNvPr>
              <p:cNvSpPr/>
              <p:nvPr/>
            </p:nvSpPr>
            <p:spPr>
              <a:xfrm>
                <a:off x="909768" y="5805626"/>
                <a:ext cx="288000" cy="288000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rtlCol="0" anchor="ctr"/>
              <a:lstStyle/>
              <a:p>
                <a:pPr algn="ctr"/>
                <a:endParaRPr lang="th-TH" sz="2100" b="1" dirty="0"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BB6D777-DC9F-488C-810A-B5F2584505C9}"/>
                </a:ext>
              </a:extLst>
            </p:cNvPr>
            <p:cNvSpPr txBox="1"/>
            <p:nvPr/>
          </p:nvSpPr>
          <p:spPr>
            <a:xfrm>
              <a:off x="2654593" y="5709256"/>
              <a:ext cx="2880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1</a:t>
              </a:r>
              <a:endParaRPr lang="th-TH" sz="2100" b="1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62815E8-DCA1-43BF-AF0A-701F29C815E9}"/>
              </a:ext>
            </a:extLst>
          </p:cNvPr>
          <p:cNvGrpSpPr/>
          <p:nvPr/>
        </p:nvGrpSpPr>
        <p:grpSpPr>
          <a:xfrm>
            <a:off x="2608226" y="4853472"/>
            <a:ext cx="471162" cy="415498"/>
            <a:chOff x="2645262" y="5709256"/>
            <a:chExt cx="471162" cy="41549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1BF820A-3738-4E11-BC25-6A513F98BBD3}"/>
                </a:ext>
              </a:extLst>
            </p:cNvPr>
            <p:cNvGrpSpPr/>
            <p:nvPr/>
          </p:nvGrpSpPr>
          <p:grpSpPr>
            <a:xfrm>
              <a:off x="2645262" y="5756989"/>
              <a:ext cx="471162" cy="288000"/>
              <a:chOff x="909768" y="5805626"/>
              <a:chExt cx="471162" cy="288000"/>
            </a:xfrm>
          </p:grpSpPr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id="{4230E3F5-719A-44E7-8FB0-B6F8D76B4524}"/>
                  </a:ext>
                </a:extLst>
              </p:cNvPr>
              <p:cNvSpPr/>
              <p:nvPr/>
            </p:nvSpPr>
            <p:spPr>
              <a:xfrm rot="5400000">
                <a:off x="1128967" y="5821017"/>
                <a:ext cx="252000" cy="251927"/>
              </a:xfrm>
              <a:prstGeom prst="triangl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2126B737-A16E-45E7-816B-3289A13706E7}"/>
                  </a:ext>
                </a:extLst>
              </p:cNvPr>
              <p:cNvSpPr/>
              <p:nvPr/>
            </p:nvSpPr>
            <p:spPr>
              <a:xfrm>
                <a:off x="909768" y="5805626"/>
                <a:ext cx="288000" cy="288000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rtlCol="0" anchor="ctr"/>
              <a:lstStyle/>
              <a:p>
                <a:pPr algn="ctr"/>
                <a:endParaRPr lang="th-TH" sz="2100" b="1" dirty="0"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4A8A1C1-2086-4A73-984A-EF8B5236B3FC}"/>
                </a:ext>
              </a:extLst>
            </p:cNvPr>
            <p:cNvSpPr txBox="1"/>
            <p:nvPr/>
          </p:nvSpPr>
          <p:spPr>
            <a:xfrm>
              <a:off x="2654593" y="5709256"/>
              <a:ext cx="2880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3</a:t>
              </a:r>
              <a:endParaRPr lang="th-TH" sz="2100" b="1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6F055CB-A3F3-445E-897A-FA37285BBE78}"/>
              </a:ext>
            </a:extLst>
          </p:cNvPr>
          <p:cNvGrpSpPr/>
          <p:nvPr/>
        </p:nvGrpSpPr>
        <p:grpSpPr>
          <a:xfrm>
            <a:off x="2591880" y="5223466"/>
            <a:ext cx="471162" cy="415498"/>
            <a:chOff x="2645262" y="5709256"/>
            <a:chExt cx="471162" cy="41549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05AE6C8-8FA3-45FF-B1D7-CB032FC1E364}"/>
                </a:ext>
              </a:extLst>
            </p:cNvPr>
            <p:cNvGrpSpPr/>
            <p:nvPr/>
          </p:nvGrpSpPr>
          <p:grpSpPr>
            <a:xfrm>
              <a:off x="2645262" y="5756989"/>
              <a:ext cx="471162" cy="288000"/>
              <a:chOff x="909768" y="5805626"/>
              <a:chExt cx="471162" cy="288000"/>
            </a:xfrm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8195924C-C056-4962-9C7E-C1E98001F96F}"/>
                  </a:ext>
                </a:extLst>
              </p:cNvPr>
              <p:cNvSpPr/>
              <p:nvPr/>
            </p:nvSpPr>
            <p:spPr>
              <a:xfrm rot="5400000">
                <a:off x="1128967" y="5821017"/>
                <a:ext cx="252000" cy="251927"/>
              </a:xfrm>
              <a:prstGeom prst="triangl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4BC605B4-57A1-4B1E-8020-0354B7CB0228}"/>
                  </a:ext>
                </a:extLst>
              </p:cNvPr>
              <p:cNvSpPr/>
              <p:nvPr/>
            </p:nvSpPr>
            <p:spPr>
              <a:xfrm>
                <a:off x="909768" y="5805626"/>
                <a:ext cx="288000" cy="288000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rtlCol="0" anchor="ctr"/>
              <a:lstStyle/>
              <a:p>
                <a:pPr algn="ctr"/>
                <a:endParaRPr lang="th-TH" sz="2100" b="1" dirty="0"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054F3A3-9815-402E-AE2A-73BCBE94C55A}"/>
                </a:ext>
              </a:extLst>
            </p:cNvPr>
            <p:cNvSpPr txBox="1"/>
            <p:nvPr/>
          </p:nvSpPr>
          <p:spPr>
            <a:xfrm>
              <a:off x="2654593" y="5709256"/>
              <a:ext cx="2880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5</a:t>
              </a:r>
              <a:endParaRPr lang="th-TH" sz="2100" b="1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87BCC89-DD39-497A-8266-C0D3EFFC6BA2}"/>
              </a:ext>
            </a:extLst>
          </p:cNvPr>
          <p:cNvGrpSpPr/>
          <p:nvPr/>
        </p:nvGrpSpPr>
        <p:grpSpPr>
          <a:xfrm rot="10800000">
            <a:off x="6582082" y="4823886"/>
            <a:ext cx="471162" cy="415498"/>
            <a:chOff x="2645262" y="5671932"/>
            <a:chExt cx="471162" cy="415498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851DB32-EB8C-494B-9D20-806CFDA44BBB}"/>
                </a:ext>
              </a:extLst>
            </p:cNvPr>
            <p:cNvGrpSpPr/>
            <p:nvPr/>
          </p:nvGrpSpPr>
          <p:grpSpPr>
            <a:xfrm>
              <a:off x="2645262" y="5756989"/>
              <a:ext cx="471162" cy="288000"/>
              <a:chOff x="909768" y="5805626"/>
              <a:chExt cx="471162" cy="288000"/>
            </a:xfrm>
          </p:grpSpPr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E958F3BF-D31B-4D1F-A277-C7B3A681F614}"/>
                  </a:ext>
                </a:extLst>
              </p:cNvPr>
              <p:cNvSpPr/>
              <p:nvPr/>
            </p:nvSpPr>
            <p:spPr>
              <a:xfrm rot="5400000">
                <a:off x="1128967" y="5821017"/>
                <a:ext cx="252000" cy="251927"/>
              </a:xfrm>
              <a:prstGeom prst="triangl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4AB6D011-E11D-42D7-8260-00D09AEFE6E9}"/>
                  </a:ext>
                </a:extLst>
              </p:cNvPr>
              <p:cNvSpPr/>
              <p:nvPr/>
            </p:nvSpPr>
            <p:spPr>
              <a:xfrm>
                <a:off x="909768" y="5805626"/>
                <a:ext cx="288000" cy="288000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rtlCol="0" anchor="ctr"/>
              <a:lstStyle/>
              <a:p>
                <a:pPr algn="ctr"/>
                <a:endParaRPr lang="th-TH" sz="2100" b="1" dirty="0"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1C1F40B-FCE0-4F35-B6F0-6A9C15B34B6B}"/>
                </a:ext>
              </a:extLst>
            </p:cNvPr>
            <p:cNvSpPr txBox="1"/>
            <p:nvPr/>
          </p:nvSpPr>
          <p:spPr>
            <a:xfrm rot="10800000">
              <a:off x="2645262" y="5671932"/>
              <a:ext cx="2880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4</a:t>
              </a:r>
              <a:endParaRPr lang="th-TH" sz="2100" b="1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433B69D-311C-4A0F-8504-E220296E2C9A}"/>
              </a:ext>
            </a:extLst>
          </p:cNvPr>
          <p:cNvGrpSpPr/>
          <p:nvPr/>
        </p:nvGrpSpPr>
        <p:grpSpPr>
          <a:xfrm rot="10800000">
            <a:off x="6565737" y="5207866"/>
            <a:ext cx="471162" cy="415498"/>
            <a:chOff x="2645262" y="5671932"/>
            <a:chExt cx="471162" cy="41549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7C37071-3B71-46A7-B6EB-87E5983C5D89}"/>
                </a:ext>
              </a:extLst>
            </p:cNvPr>
            <p:cNvGrpSpPr/>
            <p:nvPr/>
          </p:nvGrpSpPr>
          <p:grpSpPr>
            <a:xfrm>
              <a:off x="2645262" y="5756989"/>
              <a:ext cx="471162" cy="288000"/>
              <a:chOff x="909768" y="5805626"/>
              <a:chExt cx="471162" cy="288000"/>
            </a:xfrm>
          </p:grpSpPr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id="{7774B47B-4F2A-4C51-935D-4F34FD8EA002}"/>
                  </a:ext>
                </a:extLst>
              </p:cNvPr>
              <p:cNvSpPr/>
              <p:nvPr/>
            </p:nvSpPr>
            <p:spPr>
              <a:xfrm rot="5400000">
                <a:off x="1128967" y="5821017"/>
                <a:ext cx="252000" cy="251927"/>
              </a:xfrm>
              <a:prstGeom prst="triangl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79C3D1A5-F39E-4E6F-AD9A-92D93436933B}"/>
                  </a:ext>
                </a:extLst>
              </p:cNvPr>
              <p:cNvSpPr/>
              <p:nvPr/>
            </p:nvSpPr>
            <p:spPr>
              <a:xfrm>
                <a:off x="909768" y="5805626"/>
                <a:ext cx="288000" cy="288000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rtlCol="0" anchor="ctr"/>
              <a:lstStyle/>
              <a:p>
                <a:pPr algn="ctr"/>
                <a:endParaRPr lang="th-TH" sz="2100" b="1" dirty="0"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2BC659C-569B-4125-B225-F90CC706BE90}"/>
                </a:ext>
              </a:extLst>
            </p:cNvPr>
            <p:cNvSpPr txBox="1"/>
            <p:nvPr/>
          </p:nvSpPr>
          <p:spPr>
            <a:xfrm rot="10800000">
              <a:off x="2645262" y="5671932"/>
              <a:ext cx="2880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6</a:t>
              </a:r>
              <a:endParaRPr lang="th-TH" sz="2100" b="1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37626BB-C232-4856-BFDE-FA79C32DF41B}"/>
              </a:ext>
            </a:extLst>
          </p:cNvPr>
          <p:cNvGrpSpPr/>
          <p:nvPr/>
        </p:nvGrpSpPr>
        <p:grpSpPr>
          <a:xfrm rot="10800000">
            <a:off x="5797721" y="5854034"/>
            <a:ext cx="471162" cy="415498"/>
            <a:chOff x="2645262" y="5671932"/>
            <a:chExt cx="471162" cy="41549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D1B69DD-EC33-470D-B5E0-44461229EA0E}"/>
                </a:ext>
              </a:extLst>
            </p:cNvPr>
            <p:cNvGrpSpPr/>
            <p:nvPr/>
          </p:nvGrpSpPr>
          <p:grpSpPr>
            <a:xfrm>
              <a:off x="2645262" y="5756989"/>
              <a:ext cx="471162" cy="288000"/>
              <a:chOff x="909768" y="5805626"/>
              <a:chExt cx="471162" cy="288000"/>
            </a:xfrm>
          </p:grpSpPr>
          <p:sp>
            <p:nvSpPr>
              <p:cNvPr id="61" name="Isosceles Triangle 60">
                <a:extLst>
                  <a:ext uri="{FF2B5EF4-FFF2-40B4-BE49-F238E27FC236}">
                    <a16:creationId xmlns:a16="http://schemas.microsoft.com/office/drawing/2014/main" id="{A9DD7A61-0700-4A12-BC2D-5D1BE96FE0BE}"/>
                  </a:ext>
                </a:extLst>
              </p:cNvPr>
              <p:cNvSpPr/>
              <p:nvPr/>
            </p:nvSpPr>
            <p:spPr>
              <a:xfrm rot="5400000">
                <a:off x="1128967" y="5821017"/>
                <a:ext cx="252000" cy="251927"/>
              </a:xfrm>
              <a:prstGeom prst="triangl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0DA5813E-1957-4D17-883F-69E991A24B8A}"/>
                  </a:ext>
                </a:extLst>
              </p:cNvPr>
              <p:cNvSpPr/>
              <p:nvPr/>
            </p:nvSpPr>
            <p:spPr>
              <a:xfrm>
                <a:off x="909768" y="5805626"/>
                <a:ext cx="288000" cy="288000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rtlCol="0" anchor="ctr"/>
              <a:lstStyle/>
              <a:p>
                <a:pPr algn="ctr"/>
                <a:endParaRPr lang="th-TH" sz="2100" b="1" dirty="0"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EEE3752-45AD-4673-ABEA-D573164A19D2}"/>
                </a:ext>
              </a:extLst>
            </p:cNvPr>
            <p:cNvSpPr txBox="1"/>
            <p:nvPr/>
          </p:nvSpPr>
          <p:spPr>
            <a:xfrm rot="10800000">
              <a:off x="2645262" y="5671932"/>
              <a:ext cx="2880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2</a:t>
              </a:r>
              <a:endParaRPr lang="th-TH" sz="2100" b="1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D6A521FF-7BBE-447F-BD58-222417D4CD74}"/>
              </a:ext>
            </a:extLst>
          </p:cNvPr>
          <p:cNvSpPr txBox="1"/>
          <p:nvPr/>
        </p:nvSpPr>
        <p:spPr>
          <a:xfrm>
            <a:off x="628649" y="2258584"/>
            <a:ext cx="85072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000" b="1" dirty="0">
                <a:solidFill>
                  <a:schemeClr val="dk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    </a:t>
            </a:r>
            <a:r>
              <a:rPr lang="en-US" sz="2000" b="1" kern="1200" dirty="0">
                <a:solidFill>
                  <a:srgbClr val="080808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DIALOG (DIALOG TITLE "</a:t>
            </a:r>
            <a:r>
              <a:rPr lang="th-TH" sz="2000" b="1" kern="1200" dirty="0">
                <a:solidFill>
                  <a:srgbClr val="080808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กำหนดงวดการตรวจสอบ" </a:t>
            </a:r>
            <a:r>
              <a:rPr lang="en-US" sz="2000" b="1" kern="1200" dirty="0">
                <a:solidFill>
                  <a:srgbClr val="080808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WIDTH 400 HEIGHT 197 )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1200" dirty="0">
                <a:solidFill>
                  <a:srgbClr val="080808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          (BUTTONSET TITLE "&amp;OK;&amp;Cancel" AT 120 132 DEFAULT 1 HORZ)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1200" dirty="0">
                <a:solidFill>
                  <a:srgbClr val="080808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          (TEXT TITLE "</a:t>
            </a:r>
            <a:r>
              <a:rPr lang="th-TH" sz="2000" b="1" kern="1200" dirty="0">
                <a:solidFill>
                  <a:srgbClr val="080808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กำหนดวันที่เริ่มการตรวจสอบ  (</a:t>
            </a:r>
            <a:r>
              <a:rPr lang="en-US" sz="2000" b="1" kern="1200" dirty="0">
                <a:solidFill>
                  <a:srgbClr val="080808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DDMMYYYY </a:t>
            </a:r>
            <a:r>
              <a:rPr lang="th-TH" sz="2000" b="1" kern="1200" dirty="0">
                <a:solidFill>
                  <a:srgbClr val="080808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พศ.)" </a:t>
            </a:r>
            <a:r>
              <a:rPr lang="en-US" sz="2000" b="1" kern="1200" dirty="0">
                <a:solidFill>
                  <a:srgbClr val="080808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AT 30 40 )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1200" dirty="0">
                <a:solidFill>
                  <a:srgbClr val="080808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          (EDIT TO "_STARTDATE" AT 240 32)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1200" dirty="0">
                <a:solidFill>
                  <a:srgbClr val="080808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          (TEXT TITLE "</a:t>
            </a:r>
            <a:r>
              <a:rPr lang="th-TH" sz="2000" b="1" kern="1200" dirty="0">
                <a:solidFill>
                  <a:srgbClr val="080808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กำหนดวันที่สิ้นสุดการตรวจสอบ (</a:t>
            </a:r>
            <a:r>
              <a:rPr lang="en-US" sz="2000" b="1" kern="1200" dirty="0">
                <a:solidFill>
                  <a:srgbClr val="080808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DDMMYYYY </a:t>
            </a:r>
            <a:r>
              <a:rPr lang="th-TH" sz="2000" b="1" kern="1200" dirty="0">
                <a:solidFill>
                  <a:srgbClr val="080808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พศ.)" </a:t>
            </a:r>
            <a:r>
              <a:rPr lang="en-US" sz="2000" b="1" kern="1200" dirty="0">
                <a:solidFill>
                  <a:srgbClr val="080808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AT 30 74 WIDTH 305 HEIGHT 21 )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1200" dirty="0">
                <a:solidFill>
                  <a:srgbClr val="080808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          (EDIT TO "_ENDDATE" AT 240 70 )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1B593C0-F909-4A18-A6EF-7380DFB60743}"/>
              </a:ext>
            </a:extLst>
          </p:cNvPr>
          <p:cNvGrpSpPr/>
          <p:nvPr/>
        </p:nvGrpSpPr>
        <p:grpSpPr>
          <a:xfrm>
            <a:off x="628649" y="2258584"/>
            <a:ext cx="471162" cy="415498"/>
            <a:chOff x="2645262" y="5709256"/>
            <a:chExt cx="471162" cy="415498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7B161C67-2C16-4D7E-B264-0290DF14CDF0}"/>
                </a:ext>
              </a:extLst>
            </p:cNvPr>
            <p:cNvGrpSpPr/>
            <p:nvPr/>
          </p:nvGrpSpPr>
          <p:grpSpPr>
            <a:xfrm>
              <a:off x="2645262" y="5756989"/>
              <a:ext cx="471162" cy="288000"/>
              <a:chOff x="909768" y="5805626"/>
              <a:chExt cx="471162" cy="288000"/>
            </a:xfrm>
          </p:grpSpPr>
          <p:sp>
            <p:nvSpPr>
              <p:cNvPr id="67" name="Isosceles Triangle 66">
                <a:extLst>
                  <a:ext uri="{FF2B5EF4-FFF2-40B4-BE49-F238E27FC236}">
                    <a16:creationId xmlns:a16="http://schemas.microsoft.com/office/drawing/2014/main" id="{0FD0B24D-C24A-4A8A-9CBB-F400AEEDEB22}"/>
                  </a:ext>
                </a:extLst>
              </p:cNvPr>
              <p:cNvSpPr/>
              <p:nvPr/>
            </p:nvSpPr>
            <p:spPr>
              <a:xfrm rot="5400000">
                <a:off x="1128967" y="5821017"/>
                <a:ext cx="252000" cy="251927"/>
              </a:xfrm>
              <a:prstGeom prst="triangl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6070C85A-2BBC-4F79-811D-48789717A699}"/>
                  </a:ext>
                </a:extLst>
              </p:cNvPr>
              <p:cNvSpPr/>
              <p:nvPr/>
            </p:nvSpPr>
            <p:spPr>
              <a:xfrm>
                <a:off x="909768" y="5805626"/>
                <a:ext cx="288000" cy="288000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rtlCol="0" anchor="ctr"/>
              <a:lstStyle/>
              <a:p>
                <a:pPr algn="ctr"/>
                <a:endParaRPr lang="th-TH" sz="2100" b="1" dirty="0"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F839D05-BE03-404A-8A87-2AEA974615A9}"/>
                </a:ext>
              </a:extLst>
            </p:cNvPr>
            <p:cNvSpPr txBox="1"/>
            <p:nvPr/>
          </p:nvSpPr>
          <p:spPr>
            <a:xfrm>
              <a:off x="2654593" y="5709256"/>
              <a:ext cx="2880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1</a:t>
              </a:r>
              <a:endParaRPr lang="th-TH" sz="2100" b="1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E15E25D-D116-4AF5-9E60-77A0EB397025}"/>
              </a:ext>
            </a:extLst>
          </p:cNvPr>
          <p:cNvGrpSpPr/>
          <p:nvPr/>
        </p:nvGrpSpPr>
        <p:grpSpPr>
          <a:xfrm>
            <a:off x="628650" y="2563016"/>
            <a:ext cx="471162" cy="415498"/>
            <a:chOff x="2645262" y="5709256"/>
            <a:chExt cx="471162" cy="415498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8A18BB2-9294-42C9-AC59-648DA26CB30D}"/>
                </a:ext>
              </a:extLst>
            </p:cNvPr>
            <p:cNvGrpSpPr/>
            <p:nvPr/>
          </p:nvGrpSpPr>
          <p:grpSpPr>
            <a:xfrm>
              <a:off x="2645262" y="5756989"/>
              <a:ext cx="471162" cy="288000"/>
              <a:chOff x="909768" y="5805626"/>
              <a:chExt cx="471162" cy="288000"/>
            </a:xfrm>
          </p:grpSpPr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id="{A79E44D6-49A0-4F16-898D-7B13A4C40ADF}"/>
                  </a:ext>
                </a:extLst>
              </p:cNvPr>
              <p:cNvSpPr/>
              <p:nvPr/>
            </p:nvSpPr>
            <p:spPr>
              <a:xfrm rot="5400000">
                <a:off x="1128967" y="5821017"/>
                <a:ext cx="252000" cy="251927"/>
              </a:xfrm>
              <a:prstGeom prst="triangl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99CA7E0F-776F-4509-83AD-46A1DF773D52}"/>
                  </a:ext>
                </a:extLst>
              </p:cNvPr>
              <p:cNvSpPr/>
              <p:nvPr/>
            </p:nvSpPr>
            <p:spPr>
              <a:xfrm>
                <a:off x="909768" y="5805626"/>
                <a:ext cx="288000" cy="288000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rtlCol="0" anchor="ctr"/>
              <a:lstStyle/>
              <a:p>
                <a:pPr algn="ctr"/>
                <a:endParaRPr lang="th-TH" sz="2100" b="1" dirty="0"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77801E4-0CEA-47FD-BECE-0230D31BF52B}"/>
                </a:ext>
              </a:extLst>
            </p:cNvPr>
            <p:cNvSpPr txBox="1"/>
            <p:nvPr/>
          </p:nvSpPr>
          <p:spPr>
            <a:xfrm>
              <a:off x="2654593" y="5709256"/>
              <a:ext cx="2880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2</a:t>
              </a:r>
              <a:endParaRPr lang="th-TH" sz="2100" b="1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0F14CDE-0E9A-4C95-9FAD-3BB49ADA3225}"/>
              </a:ext>
            </a:extLst>
          </p:cNvPr>
          <p:cNvGrpSpPr/>
          <p:nvPr/>
        </p:nvGrpSpPr>
        <p:grpSpPr>
          <a:xfrm>
            <a:off x="617553" y="2873452"/>
            <a:ext cx="471162" cy="415498"/>
            <a:chOff x="2645262" y="5709256"/>
            <a:chExt cx="471162" cy="415498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D97ED072-6ECE-4781-AB58-7B88C85FF1E0}"/>
                </a:ext>
              </a:extLst>
            </p:cNvPr>
            <p:cNvGrpSpPr/>
            <p:nvPr/>
          </p:nvGrpSpPr>
          <p:grpSpPr>
            <a:xfrm>
              <a:off x="2645262" y="5756989"/>
              <a:ext cx="471162" cy="288000"/>
              <a:chOff x="909768" y="5805626"/>
              <a:chExt cx="471162" cy="288000"/>
            </a:xfrm>
          </p:grpSpPr>
          <p:sp>
            <p:nvSpPr>
              <p:cNvPr id="77" name="Isosceles Triangle 76">
                <a:extLst>
                  <a:ext uri="{FF2B5EF4-FFF2-40B4-BE49-F238E27FC236}">
                    <a16:creationId xmlns:a16="http://schemas.microsoft.com/office/drawing/2014/main" id="{933F6528-4547-4480-B0C9-7CF9BDF1C517}"/>
                  </a:ext>
                </a:extLst>
              </p:cNvPr>
              <p:cNvSpPr/>
              <p:nvPr/>
            </p:nvSpPr>
            <p:spPr>
              <a:xfrm rot="5400000">
                <a:off x="1128967" y="5821017"/>
                <a:ext cx="252000" cy="251927"/>
              </a:xfrm>
              <a:prstGeom prst="triangl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A7B1DD6B-6DFA-4BD7-9464-85C059772D44}"/>
                  </a:ext>
                </a:extLst>
              </p:cNvPr>
              <p:cNvSpPr/>
              <p:nvPr/>
            </p:nvSpPr>
            <p:spPr>
              <a:xfrm>
                <a:off x="909768" y="5805626"/>
                <a:ext cx="288000" cy="288000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rtlCol="0" anchor="ctr"/>
              <a:lstStyle/>
              <a:p>
                <a:pPr algn="ctr"/>
                <a:endParaRPr lang="th-TH" sz="2100" b="1" dirty="0"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1A6FFEB-D97A-4790-A05A-D61E3A60542F}"/>
                </a:ext>
              </a:extLst>
            </p:cNvPr>
            <p:cNvSpPr txBox="1"/>
            <p:nvPr/>
          </p:nvSpPr>
          <p:spPr>
            <a:xfrm>
              <a:off x="2654593" y="5709256"/>
              <a:ext cx="2880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3</a:t>
              </a:r>
              <a:endParaRPr lang="th-TH" sz="2100" b="1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7096FC7-0623-4817-B408-D1889E12CB30}"/>
              </a:ext>
            </a:extLst>
          </p:cNvPr>
          <p:cNvGrpSpPr/>
          <p:nvPr/>
        </p:nvGrpSpPr>
        <p:grpSpPr>
          <a:xfrm>
            <a:off x="628649" y="3170982"/>
            <a:ext cx="471162" cy="415498"/>
            <a:chOff x="2645262" y="5709256"/>
            <a:chExt cx="471162" cy="415498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E76BB0F-AA2A-4A89-B79A-6F4BCFD80332}"/>
                </a:ext>
              </a:extLst>
            </p:cNvPr>
            <p:cNvGrpSpPr/>
            <p:nvPr/>
          </p:nvGrpSpPr>
          <p:grpSpPr>
            <a:xfrm>
              <a:off x="2645262" y="5756989"/>
              <a:ext cx="471162" cy="288000"/>
              <a:chOff x="909768" y="5805626"/>
              <a:chExt cx="471162" cy="288000"/>
            </a:xfrm>
          </p:grpSpPr>
          <p:sp>
            <p:nvSpPr>
              <p:cNvPr id="82" name="Isosceles Triangle 81">
                <a:extLst>
                  <a:ext uri="{FF2B5EF4-FFF2-40B4-BE49-F238E27FC236}">
                    <a16:creationId xmlns:a16="http://schemas.microsoft.com/office/drawing/2014/main" id="{0414F34E-D158-4934-B4AB-4D1B7E52FEFD}"/>
                  </a:ext>
                </a:extLst>
              </p:cNvPr>
              <p:cNvSpPr/>
              <p:nvPr/>
            </p:nvSpPr>
            <p:spPr>
              <a:xfrm rot="5400000">
                <a:off x="1128967" y="5821017"/>
                <a:ext cx="252000" cy="251927"/>
              </a:xfrm>
              <a:prstGeom prst="triangl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78AFC58-A3DF-4FF7-A38E-2747A37CD5DC}"/>
                  </a:ext>
                </a:extLst>
              </p:cNvPr>
              <p:cNvSpPr/>
              <p:nvPr/>
            </p:nvSpPr>
            <p:spPr>
              <a:xfrm>
                <a:off x="909768" y="5805626"/>
                <a:ext cx="288000" cy="288000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rtlCol="0" anchor="ctr"/>
              <a:lstStyle/>
              <a:p>
                <a:pPr algn="ctr"/>
                <a:endParaRPr lang="th-TH" sz="2100" b="1" dirty="0"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6099878-6118-4AE3-82F9-58CD669E2A11}"/>
                </a:ext>
              </a:extLst>
            </p:cNvPr>
            <p:cNvSpPr txBox="1"/>
            <p:nvPr/>
          </p:nvSpPr>
          <p:spPr>
            <a:xfrm>
              <a:off x="2654593" y="5709256"/>
              <a:ext cx="2880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4</a:t>
              </a:r>
              <a:endParaRPr lang="th-TH" sz="2100" b="1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BA8341A-89AC-43F5-9FA5-79C40A0A4F70}"/>
              </a:ext>
            </a:extLst>
          </p:cNvPr>
          <p:cNvGrpSpPr/>
          <p:nvPr/>
        </p:nvGrpSpPr>
        <p:grpSpPr>
          <a:xfrm>
            <a:off x="617554" y="3491599"/>
            <a:ext cx="471162" cy="415498"/>
            <a:chOff x="2645262" y="5709256"/>
            <a:chExt cx="471162" cy="415498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09DBF27-8D88-4F23-9DEB-00C2ECC7CA57}"/>
                </a:ext>
              </a:extLst>
            </p:cNvPr>
            <p:cNvGrpSpPr/>
            <p:nvPr/>
          </p:nvGrpSpPr>
          <p:grpSpPr>
            <a:xfrm>
              <a:off x="2645262" y="5756989"/>
              <a:ext cx="471162" cy="288000"/>
              <a:chOff x="909768" y="5805626"/>
              <a:chExt cx="471162" cy="288000"/>
            </a:xfrm>
          </p:grpSpPr>
          <p:sp>
            <p:nvSpPr>
              <p:cNvPr id="87" name="Isosceles Triangle 86">
                <a:extLst>
                  <a:ext uri="{FF2B5EF4-FFF2-40B4-BE49-F238E27FC236}">
                    <a16:creationId xmlns:a16="http://schemas.microsoft.com/office/drawing/2014/main" id="{C09F900E-6FC4-4A75-AECE-485562962E35}"/>
                  </a:ext>
                </a:extLst>
              </p:cNvPr>
              <p:cNvSpPr/>
              <p:nvPr/>
            </p:nvSpPr>
            <p:spPr>
              <a:xfrm rot="5400000">
                <a:off x="1128967" y="5821017"/>
                <a:ext cx="252000" cy="251927"/>
              </a:xfrm>
              <a:prstGeom prst="triangl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72B5A37E-667B-455D-87DD-5C5EED3DB49F}"/>
                  </a:ext>
                </a:extLst>
              </p:cNvPr>
              <p:cNvSpPr/>
              <p:nvPr/>
            </p:nvSpPr>
            <p:spPr>
              <a:xfrm>
                <a:off x="909768" y="5805626"/>
                <a:ext cx="288000" cy="288000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rtlCol="0" anchor="ctr"/>
              <a:lstStyle/>
              <a:p>
                <a:pPr algn="ctr"/>
                <a:endParaRPr lang="th-TH" sz="2100" b="1" dirty="0"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08CFACD-0775-4BFD-99A8-2A044F88BB99}"/>
                </a:ext>
              </a:extLst>
            </p:cNvPr>
            <p:cNvSpPr txBox="1"/>
            <p:nvPr/>
          </p:nvSpPr>
          <p:spPr>
            <a:xfrm>
              <a:off x="2654593" y="5709256"/>
              <a:ext cx="2880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5</a:t>
              </a:r>
              <a:endParaRPr lang="th-TH" sz="2100" b="1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6E24D1B-0FFF-4346-AB8E-7D5A6208DAB5}"/>
              </a:ext>
            </a:extLst>
          </p:cNvPr>
          <p:cNvGrpSpPr/>
          <p:nvPr/>
        </p:nvGrpSpPr>
        <p:grpSpPr>
          <a:xfrm>
            <a:off x="626884" y="3790117"/>
            <a:ext cx="471162" cy="415498"/>
            <a:chOff x="2645262" y="5709256"/>
            <a:chExt cx="471162" cy="415498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57E198DC-1041-40C0-8ED0-E055A3A3DBFD}"/>
                </a:ext>
              </a:extLst>
            </p:cNvPr>
            <p:cNvGrpSpPr/>
            <p:nvPr/>
          </p:nvGrpSpPr>
          <p:grpSpPr>
            <a:xfrm>
              <a:off x="2645262" y="5756989"/>
              <a:ext cx="471162" cy="288000"/>
              <a:chOff x="909768" y="5805626"/>
              <a:chExt cx="471162" cy="288000"/>
            </a:xfrm>
          </p:grpSpPr>
          <p:sp>
            <p:nvSpPr>
              <p:cNvPr id="92" name="Isosceles Triangle 91">
                <a:extLst>
                  <a:ext uri="{FF2B5EF4-FFF2-40B4-BE49-F238E27FC236}">
                    <a16:creationId xmlns:a16="http://schemas.microsoft.com/office/drawing/2014/main" id="{455F6225-2A84-4998-B785-D9A304E7D1B6}"/>
                  </a:ext>
                </a:extLst>
              </p:cNvPr>
              <p:cNvSpPr/>
              <p:nvPr/>
            </p:nvSpPr>
            <p:spPr>
              <a:xfrm rot="5400000">
                <a:off x="1128967" y="5821017"/>
                <a:ext cx="252000" cy="251927"/>
              </a:xfrm>
              <a:prstGeom prst="triangl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ABDDD818-8A89-4E83-A736-53719A9A67F4}"/>
                  </a:ext>
                </a:extLst>
              </p:cNvPr>
              <p:cNvSpPr/>
              <p:nvPr/>
            </p:nvSpPr>
            <p:spPr>
              <a:xfrm>
                <a:off x="909768" y="5805626"/>
                <a:ext cx="288000" cy="288000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rtlCol="0" anchor="ctr"/>
              <a:lstStyle/>
              <a:p>
                <a:pPr algn="ctr"/>
                <a:endParaRPr lang="th-TH" sz="2100" b="1" dirty="0"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1AF85B5-DFD0-40F1-A6B0-A0F1FC0C2CAC}"/>
                </a:ext>
              </a:extLst>
            </p:cNvPr>
            <p:cNvSpPr txBox="1"/>
            <p:nvPr/>
          </p:nvSpPr>
          <p:spPr>
            <a:xfrm>
              <a:off x="2654593" y="5709256"/>
              <a:ext cx="2880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6</a:t>
              </a:r>
              <a:endParaRPr lang="th-TH" sz="2100" b="1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9945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องค์ประกอบของการพัฒนาชุดคำสั่ง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75A9372-08C2-4502-8FD2-3CD43B302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474081"/>
              </p:ext>
            </p:extLst>
          </p:nvPr>
        </p:nvGraphicFramePr>
        <p:xfrm>
          <a:off x="179512" y="1268760"/>
          <a:ext cx="8786857" cy="4998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04567">
                  <a:extLst>
                    <a:ext uri="{9D8B030D-6E8A-4147-A177-3AD203B41FA5}">
                      <a16:colId xmlns:a16="http://schemas.microsoft.com/office/drawing/2014/main" val="2775364806"/>
                    </a:ext>
                  </a:extLst>
                </a:gridCol>
                <a:gridCol w="6482290">
                  <a:extLst>
                    <a:ext uri="{9D8B030D-6E8A-4147-A177-3AD203B41FA5}">
                      <a16:colId xmlns:a16="http://schemas.microsoft.com/office/drawing/2014/main" val="3777841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Format</a:t>
                      </a:r>
                      <a:r>
                        <a:rPr lang="en-US" sz="22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Script</a:t>
                      </a:r>
                      <a:endParaRPr lang="th-TH" sz="22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Description</a:t>
                      </a:r>
                      <a:endParaRPr lang="th-TH" sz="22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180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COMMENT</a:t>
                      </a:r>
                      <a:r>
                        <a:rPr lang="en-US" sz="22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: Script Number ….</a:t>
                      </a:r>
                      <a:endParaRPr lang="th-TH" sz="22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คำสั่งหมายเหตุ </a:t>
                      </a:r>
                      <a:r>
                        <a:rPr lang="en-US" sz="22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:</a:t>
                      </a:r>
                      <a:r>
                        <a:rPr lang="en-US" sz="22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22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ระบุหมายเลขสคริปต์ </a:t>
                      </a:r>
                      <a:r>
                        <a:rPr lang="en-US" sz="22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+ </a:t>
                      </a:r>
                      <a:r>
                        <a:rPr lang="th-TH" sz="22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ชื่อเมนูการตรวจสอบ</a:t>
                      </a:r>
                      <a:endParaRPr lang="th-TH" sz="22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890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COMMENT : Created</a:t>
                      </a:r>
                      <a:r>
                        <a:rPr lang="en-US" sz="22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by … on …</a:t>
                      </a:r>
                      <a:endParaRPr lang="th-TH" sz="22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คำสั่งหมายเหตุ </a:t>
                      </a:r>
                      <a:r>
                        <a:rPr lang="en-US" sz="22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: </a:t>
                      </a:r>
                      <a:r>
                        <a:rPr lang="th-TH" sz="22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ระบุชื่อผู้พัฒนาสคริปต์</a:t>
                      </a:r>
                      <a:r>
                        <a:rPr lang="th-TH" sz="22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22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+ </a:t>
                      </a:r>
                      <a:r>
                        <a:rPr lang="th-TH" sz="22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วันเดือนปีที่พัฒนา </a:t>
                      </a:r>
                      <a:endParaRPr lang="th-TH" sz="22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709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COMMENT</a:t>
                      </a:r>
                      <a:r>
                        <a:rPr lang="en-US" sz="22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: Update by … on …</a:t>
                      </a:r>
                      <a:endParaRPr lang="th-TH" sz="22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คำสั่งหมายเหตุ</a:t>
                      </a:r>
                      <a:r>
                        <a:rPr lang="th-TH" sz="22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22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: </a:t>
                      </a:r>
                      <a:r>
                        <a:rPr lang="th-TH" sz="22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ระบุชื่อผู้แก้ไขสคริปต์ </a:t>
                      </a:r>
                      <a:r>
                        <a:rPr lang="en-US" sz="22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+ </a:t>
                      </a:r>
                      <a:r>
                        <a:rPr lang="th-TH" sz="22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วันเดือนปีที่แก้ไข (หากมี)</a:t>
                      </a:r>
                      <a:endParaRPr lang="th-TH" sz="22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596782"/>
                  </a:ext>
                </a:extLst>
              </a:tr>
              <a:tr h="439528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CLOSE</a:t>
                      </a:r>
                      <a:endParaRPr lang="th-TH" sz="22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คำสั่งจัดการแฟ้มข้อมูลก่อนทำการประมวลผลแบทไฟล์</a:t>
                      </a:r>
                      <a:r>
                        <a:rPr lang="th-TH" sz="22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โดยการปิดตาราง </a:t>
                      </a:r>
                      <a:r>
                        <a:rPr lang="en-US" sz="22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Primary </a:t>
                      </a:r>
                      <a:r>
                        <a:rPr lang="th-TH" sz="22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ที่เปิดค้างไว้</a:t>
                      </a:r>
                      <a:endParaRPr lang="th-TH" sz="22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883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CLOSE SECONDARY</a:t>
                      </a:r>
                      <a:endParaRPr lang="th-TH" sz="22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คำสั่งจัดการแฟ้มข้อมูลก่อนทำการประมวลผลแบทไฟล์</a:t>
                      </a:r>
                      <a:r>
                        <a:rPr lang="th-TH" sz="22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โดยการปิดตาราง </a:t>
                      </a:r>
                      <a:r>
                        <a:rPr lang="en-US" sz="22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Secondary </a:t>
                      </a:r>
                      <a:r>
                        <a:rPr lang="th-TH" sz="22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ที่เปิดค้างไว้</a:t>
                      </a:r>
                      <a:endParaRPr lang="th-TH" sz="22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477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SET SAFETY 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คำสั่งจัดการแฟ้มข้อมูลก่อนทำการประมวลผลแบทไฟล์</a:t>
                      </a:r>
                      <a:r>
                        <a:rPr lang="th-TH" sz="22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โดยอนุญาตให้มีการจัดเก็บข้อมูลในชื่อของแฟ้มข้อมูลเดิมได้</a:t>
                      </a:r>
                      <a:endParaRPr lang="th-TH" sz="22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30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7485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องค์ประกอบของการพัฒนาชุดคำสั่ง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75A9372-08C2-4502-8FD2-3CD43B302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793974"/>
              </p:ext>
            </p:extLst>
          </p:nvPr>
        </p:nvGraphicFramePr>
        <p:xfrm>
          <a:off x="177631" y="1196752"/>
          <a:ext cx="8788738" cy="2804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06448">
                  <a:extLst>
                    <a:ext uri="{9D8B030D-6E8A-4147-A177-3AD203B41FA5}">
                      <a16:colId xmlns:a16="http://schemas.microsoft.com/office/drawing/2014/main" val="2775364806"/>
                    </a:ext>
                  </a:extLst>
                </a:gridCol>
                <a:gridCol w="6482290">
                  <a:extLst>
                    <a:ext uri="{9D8B030D-6E8A-4147-A177-3AD203B41FA5}">
                      <a16:colId xmlns:a16="http://schemas.microsoft.com/office/drawing/2014/main" val="3777841555"/>
                    </a:ext>
                  </a:extLst>
                </a:gridCol>
              </a:tblGrid>
              <a:tr h="23297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Format</a:t>
                      </a:r>
                      <a:r>
                        <a:rPr lang="en-US" sz="22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Script</a:t>
                      </a:r>
                      <a:endParaRPr lang="th-TH" sz="22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Description</a:t>
                      </a:r>
                      <a:endParaRPr lang="th-TH" sz="22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180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SET FOLDER</a:t>
                      </a:r>
                      <a:r>
                        <a:rPr lang="en-US" sz="22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/</a:t>
                      </a:r>
                      <a:r>
                        <a:rPr lang="th-TH" sz="22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ชื่อโฟลเดอร์</a:t>
                      </a:r>
                      <a:endParaRPr lang="th-TH" sz="22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คำสั่งในการสร้างโฟลเดอร์ที่ใช้สำหรับเก็บข้อมูลในการประมวลผล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561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22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212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22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390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SET</a:t>
                      </a:r>
                      <a:r>
                        <a:rPr lang="en-US" sz="22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SAFETY ON</a:t>
                      </a:r>
                      <a:endParaRPr lang="th-TH" sz="22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คำสั่งจัดการแฟ้มข้อมูล</a:t>
                      </a:r>
                      <a:r>
                        <a:rPr lang="th-TH" sz="22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โดยทำการปิดแฟ้มข้อมูลไม่อนุญาตให้มีการจัดเก็บข้อมูลในชื่อของแฟ้มข้อมูลเดิม</a:t>
                      </a:r>
                      <a:endParaRPr lang="th-TH" sz="22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970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8023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ตรวจสอบรายการเคลื่อนไหวเงินรับฝาก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ECF7CF9-6D73-4631-93D7-9D1DB9A8EC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655941"/>
              </p:ext>
            </p:extLst>
          </p:nvPr>
        </p:nvGraphicFramePr>
        <p:xfrm>
          <a:off x="683568" y="1196752"/>
          <a:ext cx="8136902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01">
                  <a:extLst>
                    <a:ext uri="{9D8B030D-6E8A-4147-A177-3AD203B41FA5}">
                      <a16:colId xmlns:a16="http://schemas.microsoft.com/office/drawing/2014/main" val="1934152641"/>
                    </a:ext>
                  </a:extLst>
                </a:gridCol>
                <a:gridCol w="2976331">
                  <a:extLst>
                    <a:ext uri="{9D8B030D-6E8A-4147-A177-3AD203B41FA5}">
                      <a16:colId xmlns:a16="http://schemas.microsoft.com/office/drawing/2014/main" val="2923546976"/>
                    </a:ext>
                  </a:extLst>
                </a:gridCol>
                <a:gridCol w="2448270">
                  <a:extLst>
                    <a:ext uri="{9D8B030D-6E8A-4147-A177-3AD203B41FA5}">
                      <a16:colId xmlns:a16="http://schemas.microsoft.com/office/drawing/2014/main" val="8409093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ตารางที่เกี่ยวข้อง</a:t>
                      </a:r>
                      <a:endParaRPr lang="en-US" sz="20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ฟิลด์ที่ใช้ในการตรวจสอบ</a:t>
                      </a:r>
                      <a:endParaRPr lang="en-US" sz="20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เงื่อนไข</a:t>
                      </a:r>
                      <a:endParaRPr lang="en-US" sz="20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191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cad_deposit</a:t>
                      </a:r>
                      <a:endParaRPr lang="en-US" sz="2000" b="1" dirty="0">
                        <a:solidFill>
                          <a:srgbClr val="080808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err="1">
                          <a:solidFill>
                            <a:srgbClr val="080808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bank_account_id</a:t>
                      </a:r>
                      <a:r>
                        <a:rPr lang="en-US" sz="2000" b="1" kern="1200" dirty="0">
                          <a:solidFill>
                            <a:srgbClr val="080808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, </a:t>
                      </a:r>
                      <a:r>
                        <a:rPr lang="en-US" sz="2000" b="1" kern="1200" dirty="0" err="1">
                          <a:solidFill>
                            <a:srgbClr val="080808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activity_date</a:t>
                      </a:r>
                      <a:r>
                        <a:rPr lang="en-US" sz="2000" b="1" kern="1200" dirty="0">
                          <a:solidFill>
                            <a:srgbClr val="080808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, </a:t>
                      </a:r>
                      <a:r>
                        <a:rPr lang="en-US" sz="2000" b="1" kern="1200" dirty="0" err="1">
                          <a:solidFill>
                            <a:srgbClr val="080808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activity_code</a:t>
                      </a:r>
                      <a:r>
                        <a:rPr lang="en-US" sz="2000" b="1" kern="1200" dirty="0">
                          <a:solidFill>
                            <a:srgbClr val="080808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, </a:t>
                      </a:r>
                      <a:r>
                        <a:rPr lang="en-US" sz="2000" b="1" kern="1200" dirty="0" err="1">
                          <a:solidFill>
                            <a:srgbClr val="080808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activity_money</a:t>
                      </a:r>
                      <a:r>
                        <a:rPr lang="en-US" sz="2000" b="1" kern="1200" dirty="0">
                          <a:solidFill>
                            <a:srgbClr val="080808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, </a:t>
                      </a:r>
                      <a:r>
                        <a:rPr lang="en-US" sz="2000" b="1" kern="1200" dirty="0" err="1">
                          <a:solidFill>
                            <a:srgbClr val="080808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activity_nature</a:t>
                      </a:r>
                      <a:r>
                        <a:rPr lang="en-US" sz="2000" b="1" kern="1200" dirty="0">
                          <a:solidFill>
                            <a:srgbClr val="080808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, </a:t>
                      </a:r>
                      <a:r>
                        <a:rPr lang="en-US" sz="2000" b="1" kern="1200" dirty="0" err="1">
                          <a:solidFill>
                            <a:srgbClr val="080808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bank_id_amount</a:t>
                      </a:r>
                      <a:endParaRPr lang="en-US" sz="2000" b="1" dirty="0">
                        <a:solidFill>
                          <a:srgbClr val="080808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080808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103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cad_deposit_activity</a:t>
                      </a:r>
                      <a:endParaRPr lang="en-US" sz="2000" b="1" dirty="0">
                        <a:solidFill>
                          <a:srgbClr val="080808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activity_code</a:t>
                      </a:r>
                      <a:r>
                        <a:rPr lang="en-US" sz="2000" b="1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activity_name</a:t>
                      </a:r>
                      <a:endParaRPr lang="en-US" sz="2000" b="1" dirty="0">
                        <a:solidFill>
                          <a:srgbClr val="080808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789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cad_</a:t>
                      </a:r>
                      <a:r>
                        <a:rPr lang="en-US" sz="2000" b="1" kern="1200" dirty="0" err="1">
                          <a:solidFill>
                            <a:srgbClr val="080808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deposit_bank_account</a:t>
                      </a:r>
                      <a:endParaRPr lang="en-US" sz="2000" b="1" kern="1200" dirty="0">
                        <a:solidFill>
                          <a:srgbClr val="080808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err="1">
                          <a:solidFill>
                            <a:srgbClr val="080808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bank_account_id</a:t>
                      </a:r>
                      <a:r>
                        <a:rPr lang="en-US" sz="2000" b="1" kern="1200" dirty="0">
                          <a:solidFill>
                            <a:srgbClr val="080808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, </a:t>
                      </a:r>
                    </a:p>
                    <a:p>
                      <a:r>
                        <a:rPr lang="en-US" sz="2000" b="1" kern="1200" dirty="0" err="1">
                          <a:solidFill>
                            <a:srgbClr val="080808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bank_account_name</a:t>
                      </a:r>
                      <a:r>
                        <a:rPr lang="en-US" sz="2000" b="1" kern="1200" dirty="0">
                          <a:solidFill>
                            <a:srgbClr val="080808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err="1">
                          <a:solidFill>
                            <a:srgbClr val="080808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bank_accout_date</a:t>
                      </a:r>
                      <a:r>
                        <a:rPr lang="en-US" sz="2000" b="1" kern="1200" dirty="0">
                          <a:solidFill>
                            <a:srgbClr val="080808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err="1">
                          <a:solidFill>
                            <a:srgbClr val="080808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account_type_id</a:t>
                      </a:r>
                      <a:r>
                        <a:rPr lang="en-US" sz="2000" b="1" kern="1200" dirty="0">
                          <a:solidFill>
                            <a:srgbClr val="080808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err="1">
                          <a:solidFill>
                            <a:srgbClr val="080808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account_sub_type_id</a:t>
                      </a:r>
                      <a:r>
                        <a:rPr lang="en-US" sz="2000" b="1" kern="1200" dirty="0">
                          <a:solidFill>
                            <a:srgbClr val="080808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,</a:t>
                      </a:r>
                    </a:p>
                    <a:p>
                      <a:r>
                        <a:rPr lang="en-US" sz="2000" b="1" dirty="0" err="1">
                          <a:solidFill>
                            <a:srgbClr val="080808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member_code</a:t>
                      </a:r>
                      <a:endParaRPr lang="en-US" sz="2000" b="1" dirty="0">
                        <a:solidFill>
                          <a:srgbClr val="080808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err="1">
                          <a:solidFill>
                            <a:srgbClr val="080808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bank_account_status</a:t>
                      </a:r>
                      <a:r>
                        <a:rPr lang="en-US" sz="2000" b="1" kern="1200" dirty="0">
                          <a:solidFill>
                            <a:srgbClr val="080808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=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159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 err="1">
                          <a:solidFill>
                            <a:srgbClr val="080808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cad_deposit_member</a:t>
                      </a:r>
                      <a:endParaRPr lang="en-US" sz="2000" b="1" kern="1200" dirty="0">
                        <a:solidFill>
                          <a:srgbClr val="080808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err="1">
                          <a:solidFill>
                            <a:srgbClr val="080808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member_code</a:t>
                      </a:r>
                      <a:r>
                        <a:rPr lang="en-US" sz="2000" b="1" kern="1200" dirty="0">
                          <a:solidFill>
                            <a:srgbClr val="080808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err="1">
                          <a:solidFill>
                            <a:srgbClr val="080808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member_openacc_date</a:t>
                      </a:r>
                      <a:r>
                        <a:rPr lang="en-US" sz="2000" b="1" kern="1200" dirty="0">
                          <a:solidFill>
                            <a:srgbClr val="080808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err="1">
                          <a:solidFill>
                            <a:srgbClr val="080808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member_name</a:t>
                      </a:r>
                      <a:r>
                        <a:rPr lang="en-US" sz="2000" b="1" kern="1200" dirty="0">
                          <a:solidFill>
                            <a:srgbClr val="080808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err="1">
                          <a:solidFill>
                            <a:srgbClr val="080808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member_surname</a:t>
                      </a:r>
                      <a:r>
                        <a:rPr lang="en-US" sz="2000" b="1" kern="1200" dirty="0">
                          <a:solidFill>
                            <a:srgbClr val="080808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err="1">
                          <a:solidFill>
                            <a:srgbClr val="080808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member_status</a:t>
                      </a:r>
                      <a:endParaRPr lang="en-US" sz="2000" b="1" kern="1200" dirty="0">
                        <a:solidFill>
                          <a:srgbClr val="080808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kern="1200" dirty="0">
                        <a:solidFill>
                          <a:srgbClr val="080808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732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271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การสร้างโปรเจ็คการตรวจสอบ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AE3623-9F57-4F4A-B3DC-CBDD8A013FE6}"/>
              </a:ext>
            </a:extLst>
          </p:cNvPr>
          <p:cNvSpPr txBox="1"/>
          <p:nvPr/>
        </p:nvSpPr>
        <p:spPr>
          <a:xfrm>
            <a:off x="539552" y="109331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ณ ไดร์ฟ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C:\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793F3CF-08F2-42A9-AAF8-5F5D2F559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204864"/>
            <a:ext cx="5427029" cy="4437570"/>
          </a:xfrm>
          <a:prstGeom prst="rect">
            <a:avLst/>
          </a:prstGeom>
          <a:solidFill>
            <a:srgbClr val="080808"/>
          </a:solidFill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93281F-B782-4F85-9F7C-5DD7AB0D1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900" y="3456432"/>
            <a:ext cx="2011854" cy="291871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474C96D-D3B1-4D9F-8DFB-421A4FA45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5764690"/>
            <a:ext cx="1394581" cy="32006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E7A9F1F-ED17-42D8-837E-9FCC6A25EF80}"/>
              </a:ext>
            </a:extLst>
          </p:cNvPr>
          <p:cNvSpPr txBox="1"/>
          <p:nvPr/>
        </p:nvSpPr>
        <p:spPr>
          <a:xfrm>
            <a:off x="532728" y="1549443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คลิกขวาเลือก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New --&gt; Folder --&gt; </a:t>
            </a:r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ตั้งชื่อโฟลเดอร์โปรเจ็ค</a:t>
            </a:r>
            <a:endParaRPr lang="en-US" sz="3200" b="1" dirty="0">
              <a:solidFill>
                <a:srgbClr val="080808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3BD8DC3-FF74-4956-8031-B19F760DE1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2225" y="2204864"/>
            <a:ext cx="5428532" cy="4438800"/>
          </a:xfrm>
          <a:prstGeom prst="rect">
            <a:avLst/>
          </a:prstGeom>
          <a:ln>
            <a:solidFill>
              <a:srgbClr val="080808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5D32790-51C0-427A-AD1F-0ED675BB38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2225" y="2204249"/>
            <a:ext cx="5428532" cy="4438800"/>
          </a:xfrm>
          <a:prstGeom prst="rect">
            <a:avLst/>
          </a:prstGeom>
          <a:ln>
            <a:solidFill>
              <a:srgbClr val="080808"/>
            </a:solidFill>
          </a:ln>
        </p:spPr>
      </p:pic>
    </p:spTree>
    <p:extLst>
      <p:ext uri="{BB962C8B-B14F-4D97-AF65-F5344CB8AC3E}">
        <p14:creationId xmlns:p14="http://schemas.microsoft.com/office/powerpoint/2010/main" val="428076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ตรวจสอบรายการเคลื่อนไหวเงินรับฝาก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ECF7CF9-6D73-4631-93D7-9D1DB9A8EC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738648"/>
              </p:ext>
            </p:extLst>
          </p:nvPr>
        </p:nvGraphicFramePr>
        <p:xfrm>
          <a:off x="683568" y="1196752"/>
          <a:ext cx="8136902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01">
                  <a:extLst>
                    <a:ext uri="{9D8B030D-6E8A-4147-A177-3AD203B41FA5}">
                      <a16:colId xmlns:a16="http://schemas.microsoft.com/office/drawing/2014/main" val="1934152641"/>
                    </a:ext>
                  </a:extLst>
                </a:gridCol>
                <a:gridCol w="2976331">
                  <a:extLst>
                    <a:ext uri="{9D8B030D-6E8A-4147-A177-3AD203B41FA5}">
                      <a16:colId xmlns:a16="http://schemas.microsoft.com/office/drawing/2014/main" val="2923546976"/>
                    </a:ext>
                  </a:extLst>
                </a:gridCol>
                <a:gridCol w="2448270">
                  <a:extLst>
                    <a:ext uri="{9D8B030D-6E8A-4147-A177-3AD203B41FA5}">
                      <a16:colId xmlns:a16="http://schemas.microsoft.com/office/drawing/2014/main" val="8409093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ตารางที่เกี่ยวข้อง</a:t>
                      </a:r>
                      <a:endParaRPr lang="en-US" sz="20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ฟิลด์ที่ใช้ในการตรวจสอบ</a:t>
                      </a:r>
                      <a:endParaRPr lang="en-US" sz="20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เงื่อนไข</a:t>
                      </a:r>
                      <a:endParaRPr lang="en-US" sz="20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191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err="1">
                          <a:solidFill>
                            <a:srgbClr val="080808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cad_deposit_account_sub_type</a:t>
                      </a:r>
                      <a:r>
                        <a:rPr lang="en-US" sz="2000" b="1" kern="1200" dirty="0">
                          <a:solidFill>
                            <a:srgbClr val="080808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err="1">
                          <a:solidFill>
                            <a:srgbClr val="080808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account_sub_type_id</a:t>
                      </a:r>
                      <a:r>
                        <a:rPr lang="th-TH" sz="2000" b="1" kern="1200" dirty="0">
                          <a:solidFill>
                            <a:srgbClr val="080808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,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2000" b="1" kern="1200" dirty="0" err="1">
                          <a:solidFill>
                            <a:srgbClr val="080808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account_sub_type_name</a:t>
                      </a:r>
                      <a:endParaRPr lang="en-US" sz="2000" b="1" kern="1200" dirty="0">
                        <a:solidFill>
                          <a:srgbClr val="080808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rgbClr val="080808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103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err="1">
                          <a:solidFill>
                            <a:srgbClr val="080808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cad_deposit_account_type</a:t>
                      </a:r>
                      <a:endParaRPr lang="en-US" sz="2000" b="1" kern="1200" dirty="0">
                        <a:solidFill>
                          <a:srgbClr val="080808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err="1">
                          <a:solidFill>
                            <a:srgbClr val="080808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account_type_id</a:t>
                      </a:r>
                      <a:br>
                        <a:rPr lang="th-TH" sz="2000" b="1" kern="1200" dirty="0">
                          <a:solidFill>
                            <a:srgbClr val="080808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</a:br>
                      <a:r>
                        <a:rPr lang="en-US" sz="2000" b="1" kern="1200" dirty="0" err="1">
                          <a:solidFill>
                            <a:srgbClr val="080808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account_type_name</a:t>
                      </a:r>
                      <a:endParaRPr lang="en-US" sz="2000" b="1" kern="1200" dirty="0">
                        <a:solidFill>
                          <a:srgbClr val="080808"/>
                        </a:solidFill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rgbClr val="080808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789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4771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F952FF70-2EA5-4E07-A90A-E9391F45323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3733800"/>
            <a:ext cx="6400800" cy="685800"/>
          </a:xfrm>
        </p:spPr>
        <p:txBody>
          <a:bodyPr/>
          <a:lstStyle/>
          <a:p>
            <a:r>
              <a:rPr lang="en-US" altLang="en-US" dirty="0"/>
              <a:t>www.themegallery.com</a:t>
            </a:r>
          </a:p>
        </p:txBody>
      </p:sp>
      <p:sp>
        <p:nvSpPr>
          <p:cNvPr id="59395" name="WordArt 3">
            <a:extLst>
              <a:ext uri="{FF2B5EF4-FFF2-40B4-BE49-F238E27FC236}">
                <a16:creationId xmlns:a16="http://schemas.microsoft.com/office/drawing/2014/main" id="{FF141632-57A5-4D9B-9B8B-D60ABFF07882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>
            <a:off x="2362200" y="4343400"/>
            <a:ext cx="47244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Thank You 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44E0B9-5940-48F9-90BD-D36BD6D76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791200"/>
            <a:ext cx="1037446" cy="10335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การสร้างโปรเจ็คการตรวจสอบ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AE3623-9F57-4F4A-B3DC-CBDD8A013FE6}"/>
              </a:ext>
            </a:extLst>
          </p:cNvPr>
          <p:cNvSpPr txBox="1"/>
          <p:nvPr/>
        </p:nvSpPr>
        <p:spPr>
          <a:xfrm>
            <a:off x="539552" y="97422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เปิดโปรแกรม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ACL 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7A9F1F-ED17-42D8-837E-9FCC6A25EF80}"/>
              </a:ext>
            </a:extLst>
          </p:cNvPr>
          <p:cNvSpPr txBox="1"/>
          <p:nvPr/>
        </p:nvSpPr>
        <p:spPr>
          <a:xfrm>
            <a:off x="532728" y="136820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คลิกเมนู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File --&gt; New --&gt; Project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3E1DE90-7648-42DF-8CAF-CC34C4486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169" y="1916832"/>
            <a:ext cx="6130431" cy="486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B7FD30-1377-4688-A2BB-33530E2A5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8169" y="2342329"/>
            <a:ext cx="1790855" cy="414563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07266E4-EB1A-4F65-9794-FC8CE1997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8583" y="2346256"/>
            <a:ext cx="1219306" cy="11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5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551E581-C35D-4FD4-8C9E-FEB3342F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การสร้างโปรเจ็คการตรวจสอบ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50CBD-962A-4C2E-AADE-3662F959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73" y="42846"/>
            <a:ext cx="939532" cy="93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AE3623-9F57-4F4A-B3DC-CBDD8A013FE6}"/>
              </a:ext>
            </a:extLst>
          </p:cNvPr>
          <p:cNvSpPr txBox="1"/>
          <p:nvPr/>
        </p:nvSpPr>
        <p:spPr>
          <a:xfrm>
            <a:off x="539552" y="97422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ปรากฎหน้าจอ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Save New Project As: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7A9F1F-ED17-42D8-837E-9FCC6A25EF80}"/>
              </a:ext>
            </a:extLst>
          </p:cNvPr>
          <p:cNvSpPr txBox="1"/>
          <p:nvPr/>
        </p:nvSpPr>
        <p:spPr>
          <a:xfrm>
            <a:off x="532728" y="1430353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ณ 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Save in: </a:t>
            </a:r>
            <a:r>
              <a:rPr lang="th-TH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เลือกไดร์ฟ</a:t>
            </a:r>
            <a:r>
              <a:rPr lang="en-US" sz="3200" b="1" dirty="0">
                <a:solidFill>
                  <a:srgbClr val="080808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C: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4D4164-5222-4A73-95E0-AC0DAC358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916832"/>
            <a:ext cx="6492438" cy="486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F155F7-0837-41C1-87E6-F14224D3B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8936" y="2571975"/>
            <a:ext cx="3024336" cy="421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23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1D4940"/>
      </a:dk1>
      <a:lt1>
        <a:srgbClr val="FFFFFF"/>
      </a:lt1>
      <a:dk2>
        <a:srgbClr val="3F716F"/>
      </a:dk2>
      <a:lt2>
        <a:srgbClr val="C0C0C0"/>
      </a:lt2>
      <a:accent1>
        <a:srgbClr val="669E86"/>
      </a:accent1>
      <a:accent2>
        <a:srgbClr val="A2CAB4"/>
      </a:accent2>
      <a:accent3>
        <a:srgbClr val="FFFFFF"/>
      </a:accent3>
      <a:accent4>
        <a:srgbClr val="173D35"/>
      </a:accent4>
      <a:accent5>
        <a:srgbClr val="B8CCC3"/>
      </a:accent5>
      <a:accent6>
        <a:srgbClr val="92B7A3"/>
      </a:accent6>
      <a:hlink>
        <a:srgbClr val="8CA35F"/>
      </a:hlink>
      <a:folHlink>
        <a:srgbClr val="C1B05D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1D4940"/>
        </a:dk1>
        <a:lt1>
          <a:srgbClr val="FFFFFF"/>
        </a:lt1>
        <a:dk2>
          <a:srgbClr val="3F716F"/>
        </a:dk2>
        <a:lt2>
          <a:srgbClr val="C0C0C0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93575"/>
        </a:dk1>
        <a:lt1>
          <a:srgbClr val="FFFFFF"/>
        </a:lt1>
        <a:dk2>
          <a:srgbClr val="000066"/>
        </a:dk2>
        <a:lt2>
          <a:srgbClr val="808080"/>
        </a:lt2>
        <a:accent1>
          <a:srgbClr val="4B92E1"/>
        </a:accent1>
        <a:accent2>
          <a:srgbClr val="99CCFF"/>
        </a:accent2>
        <a:accent3>
          <a:srgbClr val="FFFFFF"/>
        </a:accent3>
        <a:accent4>
          <a:srgbClr val="062C63"/>
        </a:accent4>
        <a:accent5>
          <a:srgbClr val="B1C7EE"/>
        </a:accent5>
        <a:accent6>
          <a:srgbClr val="8AB9E7"/>
        </a:accent6>
        <a:hlink>
          <a:srgbClr val="0066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B4C5B"/>
        </a:dk1>
        <a:lt1>
          <a:srgbClr val="FFFFFF"/>
        </a:lt1>
        <a:dk2>
          <a:srgbClr val="000000"/>
        </a:dk2>
        <a:lt2>
          <a:srgbClr val="969696"/>
        </a:lt2>
        <a:accent1>
          <a:srgbClr val="E3BE05"/>
        </a:accent1>
        <a:accent2>
          <a:srgbClr val="81C200"/>
        </a:accent2>
        <a:accent3>
          <a:srgbClr val="FFFFFF"/>
        </a:accent3>
        <a:accent4>
          <a:srgbClr val="08404C"/>
        </a:accent4>
        <a:accent5>
          <a:srgbClr val="EFDBAA"/>
        </a:accent5>
        <a:accent6>
          <a:srgbClr val="74B0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2181</TotalTime>
  <Words>2816</Words>
  <Application>Microsoft Office PowerPoint</Application>
  <PresentationFormat>On-screen Show (4:3)</PresentationFormat>
  <Paragraphs>390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7" baseType="lpstr">
      <vt:lpstr>Arial</vt:lpstr>
      <vt:lpstr>Browallia New</vt:lpstr>
      <vt:lpstr>TH SarabunPSK</vt:lpstr>
      <vt:lpstr>Verdana</vt:lpstr>
      <vt:lpstr>Wingdings</vt:lpstr>
      <vt:lpstr>Office Theme</vt:lpstr>
      <vt:lpstr>การพัฒนาทักษะในการพัฒนาชุดคำสั่งตรวจสอบ</vt:lpstr>
      <vt:lpstr>Contents</vt:lpstr>
      <vt:lpstr>ACL คืออะไร</vt:lpstr>
      <vt:lpstr>ACL คืออะไร</vt:lpstr>
      <vt:lpstr>สิ่งที่ต้องเตรียมในการพัฒนาชุดคำสั่งตรวจสอบ</vt:lpstr>
      <vt:lpstr>แนะนำเมนูที่สำคัญของ ACL</vt:lpstr>
      <vt:lpstr>การสร้างโปรเจ็คการตรวจสอบ</vt:lpstr>
      <vt:lpstr>การสร้างโปรเจ็คการตรวจสอบ</vt:lpstr>
      <vt:lpstr>การสร้างโปรเจ็คการตรวจสอบ</vt:lpstr>
      <vt:lpstr>การสร้างโปรเจ็คการตรวจสอบ</vt:lpstr>
      <vt:lpstr>การสร้างโปรเจ็คการตรวจสอบ</vt:lpstr>
      <vt:lpstr>การสร้างโปรเจ็คการตรวจสอบ</vt:lpstr>
      <vt:lpstr>การสร้างโปรเจ็คการตรวจสอบ</vt:lpstr>
      <vt:lpstr>การสร้างโปรเจ็คการตรวจสอบ</vt:lpstr>
      <vt:lpstr>การนำเข้าข้อมูลและพัฒนาชุดคำสั่งนำเข้าข้อมูล</vt:lpstr>
      <vt:lpstr>การนำเข้าข้อมูลและพัฒนาชุดคำสั่งนำเข้าข้อมูล</vt:lpstr>
      <vt:lpstr>การนำเข้าข้อมูลและพัฒนาชุดคำสั่งนำเข้าข้อมูล</vt:lpstr>
      <vt:lpstr>การนำเข้าข้อมูลและพัฒนาชุดคำสั่งนำเข้าข้อมูล</vt:lpstr>
      <vt:lpstr>การนำเข้าข้อมูลและพัฒนาชุดคำสั่งนำเข้าข้อมูล</vt:lpstr>
      <vt:lpstr>การนำเข้าข้อมูลและพัฒนาชุดคำสั่งนำเข้าข้อมูล</vt:lpstr>
      <vt:lpstr>การนำเข้าข้อมูลและพัฒนาชุดคำสั่งนำเข้าข้อมูล</vt:lpstr>
      <vt:lpstr>การนำเข้าข้อมูลและพัฒนาชุดคำสั่งนำเข้าข้อมูล</vt:lpstr>
      <vt:lpstr>การนำเข้าข้อมูลและพัฒนาชุดคำสั่งนำเข้าข้อมูล</vt:lpstr>
      <vt:lpstr>การนำเข้าข้อมูลและพัฒนาชุดคำสั่งนำเข้าข้อมูล</vt:lpstr>
      <vt:lpstr>การนำเข้าข้อมูลและพัฒนาชุดคำสั่งนำเข้าข้อมูล</vt:lpstr>
      <vt:lpstr>กิจกรรมที่ 1</vt:lpstr>
      <vt:lpstr>การนำเข้าข้อมูลและพัฒนาชุดคำสั่งนำเข้าข้อมูล</vt:lpstr>
      <vt:lpstr>การนำเข้าข้อมูลและพัฒนาชุดคำสั่งนำเข้าข้อมูล</vt:lpstr>
      <vt:lpstr>การนำเข้าข้อมูลและพัฒนาชุดคำสั่งนำเข้าข้อมูล</vt:lpstr>
      <vt:lpstr>การนำเข้าข้อมูลและพัฒนาชุดคำสั่งนำเข้าข้อมูล</vt:lpstr>
      <vt:lpstr>การนำเข้าข้อมูลและพัฒนาชุดคำสั่งนำเข้าข้อมูล</vt:lpstr>
      <vt:lpstr>การนำเข้าข้อมูลและพัฒนาชุดคำสั่งนำเข้าข้อมูล</vt:lpstr>
      <vt:lpstr>การนำเข้าข้อมูลและพัฒนาชุดคำสั่งนำเข้าข้อมูล</vt:lpstr>
      <vt:lpstr>การนำเข้าข้อมูลและพัฒนาชุดคำสั่งนำเข้าข้อมูล</vt:lpstr>
      <vt:lpstr>     คำสั่งที่ใช้สำหรับการพัฒนาชุดคำสั่งตรวจสอบ</vt:lpstr>
      <vt:lpstr>ภาพรวมคำสั่งที่ใช้ในการพัฒนาชุดคำสั่ง</vt:lpstr>
      <vt:lpstr>คำสั่งการจัดการข้อมูล</vt:lpstr>
      <vt:lpstr>EXTRACT</vt:lpstr>
      <vt:lpstr>EXPORT</vt:lpstr>
      <vt:lpstr>JOIN</vt:lpstr>
      <vt:lpstr>JOIN</vt:lpstr>
      <vt:lpstr>JOIN</vt:lpstr>
      <vt:lpstr>JOIN</vt:lpstr>
      <vt:lpstr>JOIN</vt:lpstr>
      <vt:lpstr>JOIN</vt:lpstr>
      <vt:lpstr>JOIN</vt:lpstr>
      <vt:lpstr>JOIN</vt:lpstr>
      <vt:lpstr>MERGE</vt:lpstr>
      <vt:lpstr>SORT</vt:lpstr>
      <vt:lpstr>คำสั่งเกี่ยวกับการวิเคราะห์</vt:lpstr>
      <vt:lpstr>COUNT</vt:lpstr>
      <vt:lpstr>GAP</vt:lpstr>
      <vt:lpstr>DUPLICATES</vt:lpstr>
      <vt:lpstr>TOTAL</vt:lpstr>
      <vt:lpstr>SUMMARIZE</vt:lpstr>
      <vt:lpstr>AGE</vt:lpstr>
      <vt:lpstr>STATISTICAL</vt:lpstr>
      <vt:lpstr>STRATIFY</vt:lpstr>
      <vt:lpstr>ฟังก์ชันที่ต้องรู้</vt:lpstr>
      <vt:lpstr>SUBSTRING</vt:lpstr>
      <vt:lpstr>CTOD</vt:lpstr>
      <vt:lpstr>STRING</vt:lpstr>
      <vt:lpstr>DATE</vt:lpstr>
      <vt:lpstr>VALUE</vt:lpstr>
      <vt:lpstr>     การพัฒนาชุดคำสั่งตรวจสอบ</vt:lpstr>
      <vt:lpstr>คำสั่ง Dialog</vt:lpstr>
      <vt:lpstr>องค์ประกอบของการพัฒนาชุดคำสั่ง</vt:lpstr>
      <vt:lpstr>องค์ประกอบของการพัฒนาชุดคำสั่ง</vt:lpstr>
      <vt:lpstr>ตรวจสอบรายการเคลื่อนไหวเงินรับฝาก</vt:lpstr>
      <vt:lpstr>ตรวจสอบรายการเคลื่อนไหวเงินรับฝาก</vt:lpstr>
      <vt:lpstr>PowerPoint Presentation</vt:lpstr>
    </vt:vector>
  </TitlesOfParts>
  <Company>GuildDesign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펜 바 가</dc:creator>
  <cp:lastModifiedBy>펜 바 가</cp:lastModifiedBy>
  <cp:revision>67</cp:revision>
  <cp:lastPrinted>2020-06-23T08:39:41Z</cp:lastPrinted>
  <dcterms:created xsi:type="dcterms:W3CDTF">2020-06-15T02:20:44Z</dcterms:created>
  <dcterms:modified xsi:type="dcterms:W3CDTF">2020-06-24T11:52:10Z</dcterms:modified>
</cp:coreProperties>
</file>